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79" r:id="rId3"/>
    <p:sldId id="278" r:id="rId4"/>
    <p:sldId id="336" r:id="rId5"/>
    <p:sldId id="268" r:id="rId6"/>
    <p:sldId id="326" r:id="rId7"/>
    <p:sldId id="329" r:id="rId8"/>
    <p:sldId id="328" r:id="rId9"/>
    <p:sldId id="327" r:id="rId10"/>
    <p:sldId id="330" r:id="rId11"/>
    <p:sldId id="332" r:id="rId12"/>
    <p:sldId id="303" r:id="rId13"/>
    <p:sldId id="298" r:id="rId14"/>
    <p:sldId id="282" r:id="rId15"/>
    <p:sldId id="320" r:id="rId16"/>
    <p:sldId id="300" r:id="rId17"/>
    <p:sldId id="294" r:id="rId18"/>
    <p:sldId id="283" r:id="rId19"/>
    <p:sldId id="281" r:id="rId20"/>
    <p:sldId id="271" r:id="rId21"/>
    <p:sldId id="293" r:id="rId22"/>
    <p:sldId id="313" r:id="rId23"/>
    <p:sldId id="288" r:id="rId24"/>
    <p:sldId id="302" r:id="rId25"/>
    <p:sldId id="305" r:id="rId26"/>
    <p:sldId id="291" r:id="rId27"/>
    <p:sldId id="280" r:id="rId28"/>
    <p:sldId id="285" r:id="rId29"/>
    <p:sldId id="306" r:id="rId30"/>
    <p:sldId id="307" r:id="rId31"/>
    <p:sldId id="323" r:id="rId32"/>
    <p:sldId id="295" r:id="rId33"/>
    <p:sldId id="296" r:id="rId34"/>
    <p:sldId id="284" r:id="rId35"/>
    <p:sldId id="297" r:id="rId36"/>
    <p:sldId id="308" r:id="rId37"/>
    <p:sldId id="309" r:id="rId38"/>
    <p:sldId id="310" r:id="rId39"/>
    <p:sldId id="311" r:id="rId40"/>
    <p:sldId id="314" r:id="rId41"/>
    <p:sldId id="316" r:id="rId42"/>
    <p:sldId id="317" r:id="rId43"/>
    <p:sldId id="319" r:id="rId44"/>
    <p:sldId id="318" r:id="rId45"/>
    <p:sldId id="321" r:id="rId46"/>
    <p:sldId id="335" r:id="rId47"/>
    <p:sldId id="324" r:id="rId48"/>
    <p:sldId id="325" r:id="rId49"/>
    <p:sldId id="312" r:id="rId50"/>
    <p:sldId id="315" r:id="rId51"/>
    <p:sldId id="292" r:id="rId52"/>
    <p:sldId id="333" r:id="rId53"/>
    <p:sldId id="334" r:id="rId54"/>
    <p:sldId id="28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842" autoAdjust="0"/>
    <p:restoredTop sz="87885" autoAdjust="0"/>
  </p:normalViewPr>
  <p:slideViewPr>
    <p:cSldViewPr snapToGrid="0">
      <p:cViewPr varScale="1">
        <p:scale>
          <a:sx n="100" d="100"/>
          <a:sy n="100" d="100"/>
        </p:scale>
        <p:origin x="72" y="109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10B7E-EB7F-4F3A-AA54-F9BFEFFA570F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7EE91-8A5D-4DA3-B4EE-0638020CE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52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Jeff O'Donnell (aka The Lone Raccoon) was pioneer in the analysis of HAVV data</a:t>
            </a:r>
          </a:p>
          <a:p>
            <a:r>
              <a:rPr lang="en-US"/>
              <a:t>Yearly summary of all states 2018-2024</a:t>
            </a:r>
          </a:p>
          <a:p>
            <a:r>
              <a:rPr lang="en-US"/>
              <a:t>https://magaraccoon.com/havv.asp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78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60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C:\efgArchive\2020s\2024\R\HAVV\2024-07-13\States-Data\</a:t>
            </a:r>
          </a:p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Michigan-HAVV-through-2024-07-13.xlsx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96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C:\efgArchive\2020s\2024\R\HAVV\2024-07-13\States-Data</a:t>
            </a:r>
          </a:p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 weeks in 2024 o nonmatch rats over 40%.  Percent deceased match over 21% in week ending 6/15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23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Chronic issue of over 50% nonmatch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67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92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05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C:\efgArchive\2020s\2024\R\HAVV\2024-07-13\State-Plots\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Alabama-HAVV-Data-2024-07-13.png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C:\efgArchive\2020s\2024\R\HAVV\2024-07-13\States-Data\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Alabama-HAVV-through-2024-07-13.xlsx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24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0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17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52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Progressive connection:  Pierre Omidyar’s Democracy Fund publication:  Motor Vehicle Departments:  Bedrock of American Democracy</a:t>
            </a:r>
            <a:br>
              <a:rPr lang="en-US"/>
            </a:br>
            <a:r>
              <a:rPr lang="en-US"/>
              <a:t>https://democracyfund.org/idea/motor-vehicle-departments-bedrock-of-american-democracy/ </a:t>
            </a:r>
            <a:br>
              <a:rPr lang="en-US"/>
            </a:br>
            <a:r>
              <a:rPr lang="en-US"/>
              <a:t>2021_DF_MotorVehicleDepartmentReport.pdf</a:t>
            </a:r>
          </a:p>
          <a:p>
            <a:endParaRPr lang="en-US"/>
          </a:p>
          <a:p>
            <a:r>
              <a:rPr lang="en-US"/>
              <a:t>Information Exchange Agreement between [state] and the Social Security Administration 2021-2026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https://www.ssa.gov/dataexchange/documents/SSOLV%20model.pdf</a:t>
            </a:r>
            <a:b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SSOLV model.pdf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/>
              <a:t>AAMVA Products &amp; Services Catalog</a:t>
            </a:r>
          </a:p>
          <a:p>
            <a:r>
              <a:rPr lang="en-US"/>
              <a:t>https://www.aamva.org/getmedia/dfdebfd6-1877-4fba-808c-084013e1ec0a/Products-Services-Catalog-Government-Rate-October-2021.pdf</a:t>
            </a:r>
            <a:br>
              <a:rPr lang="en-US"/>
            </a:br>
            <a:r>
              <a:rPr lang="en-US"/>
              <a:t>NetworkServices-GovtRateSchedule.pdf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05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11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45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93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1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The blue line shows points for the number of total HAVV transactions for each of the 543 weeks from Jan. 4, 2014 through May 25, 2024.</a:t>
            </a:r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There are some minor “spikes” in 2016 and 2022, but one large wide spike from mid-2020 through mid-2021 dominates the plot.</a:t>
            </a:r>
          </a:p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A software update might explain this huge number of transactions -- the only two "valleys" in this spike were over Thanksgiving and Christmas weeks.</a:t>
            </a:r>
          </a:p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From mid-2020 through mid-2021 there were over 2 million HAVV transactions. If one subtracts about 20,000 for a “normal” year (like 2014 or 2023), the resulting number is approximately the number Kansans registered at that time.</a:t>
            </a:r>
          </a:p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 b="1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Was the whole Kansas voter file processed through HAVV starting in mid-2020? But why was that done since HAVV supposedly is only for new applications?</a:t>
            </a:r>
          </a:p>
          <a:p>
            <a:pPr algn="l"/>
            <a:endParaRPr lang="en-US" b="1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endParaRPr lang="en-US" b="1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 b="1" i="1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The red line shows the percentage of transactions for each of the 543 weeks that </a:t>
            </a:r>
            <a:r>
              <a:rPr lang="en-US" b="1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did not match</a:t>
            </a:r>
            <a:r>
              <a:rPr lang="en-US" b="1" i="1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 information from Social Security.</a:t>
            </a:r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This red line shows two </a:t>
            </a:r>
            <a:r>
              <a:rPr lang="en-US" b="1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curiosities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While processing the whole Kansas voter file in 2020-2021 new records were set both years: 26.5% of transactions did not match in 2020. 26.7% of transactions did not match in 2021.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What explains the spike in non-matches in 2023 when 30.7% of HAVV transactions matched no Social Security records last year. The weeks of May 6 and May 13, 2023, showed about 73% of transactions did not match. Four other weeks in 2023 had mismatch rates of about 62%.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During the week of March 23, 2024 the HAVV data show Kansas had 1067 total transactions with 835 matches -- so 232 or 21.7% did not match that week (red line in plot above).</a:t>
            </a:r>
          </a:p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But of those 835 matches, the HAVV data show 447 were "Single Match Deceased", which indicates 53.5% of the matches were possibly deceased. Should such a high deceased match percentage trigger some additional investigation?</a:t>
            </a:r>
          </a:p>
          <a:p>
            <a:pPr algn="l"/>
            <a:r>
              <a:rPr lang="en-US" b="1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Curiosities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Why was the percent deceased in matching records 53.5% during one week March?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Why is this rate for 2024 so far setting a new yearly record of over 23% when the overall rate since 2011 is only 11.5%?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Why has the deceased rate among Social Security matches been trending upward since early 2019?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04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67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35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47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415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126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85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C:\efgArchive\2020s\2024\R\HAVV\2024-07-13</a:t>
            </a:r>
            <a:r>
              <a:rPr lang="en-US"/>
              <a:t>\HAVV-Recent-Sheet-2024-07-13.xlsx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82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31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546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54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Transaction spike in late 2021, early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761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99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815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185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399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905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06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C:\efgArchive\2020s\2024\R\HAVV\2024-07-13\States-Plots\</a:t>
            </a:r>
          </a:p>
          <a:p>
            <a:r>
              <a:rPr lang="en-US"/>
              <a:t>Maryland-TotalTransactions.png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348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Chronic issue of over 50% nonmatch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954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984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261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136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43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8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C:\efgArchive\2020s\2024\R\HAVV\2024-07-13\States-Plots\</a:t>
            </a:r>
            <a:br>
              <a:rPr lang="en-US"/>
            </a:br>
            <a:r>
              <a:rPr lang="en-US"/>
              <a:t>Maryland-PercentNonMatch.png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95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C:\efgArchive\2020s\2024\R\HAVV\2024-07-13\States-Plots\</a:t>
            </a:r>
            <a:br>
              <a:rPr lang="en-US"/>
            </a:br>
            <a:r>
              <a:rPr lang="en-US"/>
              <a:t>Maryland-PercentMatchDeceased.png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66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Can quickly verify data provenance back to SSA web page:  https://www.ssa.gov/open/havv/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C:\efgArchive\2020s\2024\R\HAVV\2024-07-13\States-Data\</a:t>
            </a:r>
            <a:br>
              <a:rPr lang="en-US"/>
            </a:br>
            <a:r>
              <a:rPr lang="en-US"/>
              <a:t>Maryland-HAVV-through-2024-07-13.xlsx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55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Timelines are NOT QUITE aligned between the three charts.  [Difficult problem to fix for now.]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82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C:\efgArchive\2020s\2024\R\HAVV\2024-07-13\States-Data\</a:t>
            </a:r>
          </a:p>
          <a:p>
            <a:r>
              <a:rPr lang="en-US"/>
              <a:t>Georgia-HAVV-through-2024-07-13.xlsx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EE91-8A5D-4DA3-B4EE-0638020CEB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270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0598-619D-1671-24D3-F44DBF25D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0782A-9091-8236-BAB7-8DDE6038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AC897-8248-38CD-6026-E8F4C9B4B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D9BF8-425E-4545-A641-71A98335B590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32D9A-25C1-01AB-310E-EC7CAF5EC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530AC-88E7-0481-1B21-1E06B346E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22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7B6B2-868A-0D68-B93C-CDAF9F4B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47912D-6975-C571-C068-C7E02F52E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66C2A-B74B-2D4F-D56B-63E8EA01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97461-1BE9-4A1C-B64A-1BBFDF11B493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D410C-EE55-880D-B8B2-0755EE385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9DA75-F4E7-16EE-7137-68FD274EC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94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00FB5F-D2CB-0E51-DA1B-35038F5A0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5E6E4-5D7D-ABB7-D903-212690842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AF036-9914-4FCC-C9E5-0DD9092AB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6081-7A07-40DC-A64E-786DBEC28915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E9FF8-1975-9509-3E74-796C66440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97A3A-B809-7E35-C0EB-A9834E52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2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71A33-EB4D-A3E2-7591-6C0628F8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ED421-65A3-970E-4051-E1D81AF0E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9CD98-5ECF-8852-57AA-7819B8172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3F79-1CFF-459D-B329-770517960D2D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DB6D0-80F0-EABD-A0AB-4D87F33DD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0DF57-FF68-30F2-55AB-78F54DAD8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1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A7C4-E0EE-9D44-D684-B09953456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842CE-BB5B-6395-145A-D458074F8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28CC1-E26C-665B-5B2F-4F8922A14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E346-F003-445F-A328-C7BF9F591C64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C5359-1885-8EA3-6CD3-6BF04469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1B1D2-D51D-6F72-E0C5-60AC2B6B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5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E7D6-A01C-44A3-9980-34AA16758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DBF95-1090-3638-8F78-2A134226F9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F7C46-0136-E05E-865F-05FD61111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E645C-93AD-A5E4-5742-BDFDEA9B7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62B19-66CC-446E-856C-251D905692DC}" type="datetime1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FDA98-1DD4-B1EB-3AFE-56E5FAD70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71381-D3AE-5391-32C8-8064A3AA5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0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7CDB-360E-2C8A-7B72-1F7B5F104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9F581-E9E8-A363-3EF8-A200281AF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6EFEB6-8A21-8353-998B-DE8C36CE6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8872AA-3C09-9403-C636-57ABA0FC2D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9A70D8-FE7A-1E12-4848-81D61CF402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BFE356-09C9-14C4-9021-25FC4CE3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14FA-DCF2-4476-A54A-2FF379F701F5}" type="datetime1">
              <a:rPr lang="en-US" smtClean="0"/>
              <a:t>7/26/2024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03B2CA-704E-CF83-633A-A94D0376E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1821D2-7DF4-ECF3-6423-FB3F6912C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83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486E-3222-3054-E8CA-94408B810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AE19A6-BF3E-007F-9337-56F81B1E6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73976-6050-4FBB-9801-E6ECE1F86EB7}" type="datetime1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E5171-81DF-571D-B16B-D61F0F34B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8CC31-D7A1-C6F9-C2A0-50B79F745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62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2C2B4C-2FE9-871D-91F0-0D32E9E12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9597B-38AD-4F87-9879-1279E47DB340}" type="datetime1">
              <a:rPr lang="en-US" smtClean="0"/>
              <a:t>7/26/2024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6A88B3-C239-8A0E-BBF5-DE4C2DCD5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7A8FB-76AB-2A1B-2309-04F705B6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23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5B153-4C34-4D49-3136-B939E5A65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DBF8A-4946-D015-1EC7-2FB170562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F810CE-4784-C1F5-1FFF-D5CEA2C8D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623559-01B2-77F6-D7B2-3EB213AB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2437-6B40-40B8-8BC3-F133A93B84AE}" type="datetime1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581EF-8F83-FA8D-23D7-67CFCD04F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145B3-50D8-6671-E9FB-7EFD0BCF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54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170F-672B-1DAA-74F1-63B772EF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AD9F1-F5D0-369F-5824-A5BCD02E68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ED93F-D3EA-EA5B-EFA9-A27C8B7D9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8BBFC-06B3-47DA-B769-3B141F3BE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234A-EB7C-41AC-AAA7-99406732DCD9}" type="datetime1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78FCB-CBA2-D547-6418-04A4CF075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1F8CB-942A-B37E-F374-A07E6F374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919B7B-E613-1831-29E5-99EA6316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6C39B-CCD6-786D-795C-8FAFFFAE0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02B08-3711-547B-2675-F48F9BA6AD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60390-25CD-4D51-B2F9-04DE340CE7B7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F5DB0-3AF3-2BF8-7B23-6EEA2B932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F0D6B-9138-865B-B805-5D1A3107E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06E5C-12E9-419C-94E8-3FE945C12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42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944F6-B5E5-48B1-799B-A9498CDFB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117" y="1122363"/>
            <a:ext cx="10154023" cy="2387600"/>
          </a:xfrm>
        </p:spPr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Help America Vote Verification: </a:t>
            </a:r>
            <a:br>
              <a:rPr lang="en-US" b="1">
                <a:solidFill>
                  <a:srgbClr val="0070C0"/>
                </a:solidFill>
              </a:rPr>
            </a:br>
            <a:r>
              <a:rPr lang="en-US" b="1">
                <a:solidFill>
                  <a:srgbClr val="0070C0"/>
                </a:solidFill>
              </a:rPr>
              <a:t>Data Issues to Explore</a:t>
            </a:r>
            <a:br>
              <a:rPr lang="en-US" b="1">
                <a:solidFill>
                  <a:srgbClr val="0070C0"/>
                </a:solidFill>
              </a:rPr>
            </a:br>
            <a:endParaRPr lang="en-US" sz="2800" b="1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A4A88C-7A2C-3E8B-10BE-383779CC4C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Earl F Glynn</a:t>
            </a:r>
            <a:br>
              <a:rPr lang="en-US"/>
            </a:br>
            <a:r>
              <a:rPr lang="en-US" sz="1400"/>
              <a:t>efglynn@gmail.com</a:t>
            </a:r>
            <a:br>
              <a:rPr lang="en-US" sz="1400"/>
            </a:br>
            <a:r>
              <a:rPr lang="en-US" sz="1400"/>
              <a:t>github.com/EarlGlynn/HAVV-analysis</a:t>
            </a:r>
          </a:p>
          <a:p>
            <a:r>
              <a:rPr lang="en-US" sz="1800"/>
              <a:t>2024-07-26</a:t>
            </a:r>
          </a:p>
        </p:txBody>
      </p:sp>
    </p:spTree>
    <p:extLst>
      <p:ext uri="{BB962C8B-B14F-4D97-AF65-F5344CB8AC3E}">
        <p14:creationId xmlns:p14="http://schemas.microsoft.com/office/powerpoint/2010/main" val="501065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3EE8-0F78-4E68-44DF-B556406FD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 HAVV data corresponding to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E958B-EA41-E87A-1BB0-46CABCA95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1604585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Maryland-HAVV-through-2024-07-13.xlsx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6F2F6-8949-43EF-D6F1-9540BAEE3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29605-EE6C-772D-0AB7-EF36031E6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355" y="1672174"/>
            <a:ext cx="7634468" cy="4959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E905CC-198D-BC3A-B888-4CAB39D482FE}"/>
              </a:ext>
            </a:extLst>
          </p:cNvPr>
          <p:cNvSpPr txBox="1"/>
          <p:nvPr/>
        </p:nvSpPr>
        <p:spPr>
          <a:xfrm>
            <a:off x="346757" y="1706697"/>
            <a:ext cx="27190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Sheet column can be used</a:t>
            </a:r>
            <a:br>
              <a:rPr lang="en-US"/>
            </a:br>
            <a:r>
              <a:rPr lang="en-US"/>
              <a:t>to verify data against </a:t>
            </a:r>
            <a:br>
              <a:rPr lang="en-US"/>
            </a:br>
            <a:r>
              <a:rPr lang="en-US"/>
              <a:t>www.ssa.gov/open/havv/</a:t>
            </a:r>
          </a:p>
          <a:p>
            <a:pPr algn="r"/>
            <a:endParaRPr lang="en-US"/>
          </a:p>
          <a:p>
            <a:pPr algn="r"/>
            <a:r>
              <a:rPr lang="en-US"/>
              <a:t>Many Excel columns are hidden here.  All HAVV data are in the file.</a:t>
            </a:r>
          </a:p>
          <a:p>
            <a:pPr algn="r"/>
            <a:endParaRPr lang="en-US"/>
          </a:p>
          <a:p>
            <a:pPr algn="r"/>
            <a:r>
              <a:rPr lang="en-US"/>
              <a:t>Sheet name identifies the week ending date for when the problem happened.</a:t>
            </a:r>
          </a:p>
          <a:p>
            <a:pPr algn="r"/>
            <a:endParaRPr lang="en-US"/>
          </a:p>
          <a:p>
            <a:pPr algn="r"/>
            <a:r>
              <a:rPr lang="en-US"/>
              <a:t>But where in the state did the problem occur?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2BADA1-B3F7-2F60-4621-FAB2F3A51610}"/>
              </a:ext>
            </a:extLst>
          </p:cNvPr>
          <p:cNvCxnSpPr>
            <a:cxnSpLocks/>
          </p:cNvCxnSpPr>
          <p:nvPr/>
        </p:nvCxnSpPr>
        <p:spPr>
          <a:xfrm>
            <a:off x="2987715" y="1863524"/>
            <a:ext cx="53918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25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0FD74-F587-F582-7C6E-FF55DD9F9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Near 100% Nonmatch Rate (Sometimes)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BD3EE-C0AF-8014-CA28-8D6B137F8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Something is wrong when weekly batches of HAVV transactions are mostly rejected!</a:t>
            </a:r>
          </a:p>
          <a:p>
            <a:r>
              <a:rPr lang="en-US"/>
              <a:t>Some states occasionally show very high nonmatch rates, sometimes approaching 100% (upper limit of y-axis in plots)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0BDFA-BFC0-852B-5CB7-1226FAAD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016CD-111D-F5FA-2B22-F13D0F1F89A1}"/>
              </a:ext>
            </a:extLst>
          </p:cNvPr>
          <p:cNvSpPr txBox="1"/>
          <p:nvPr/>
        </p:nvSpPr>
        <p:spPr>
          <a:xfrm>
            <a:off x="838200" y="4993178"/>
            <a:ext cx="7780712" cy="784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b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CA, GA, MD, MI, NE, NV, NY, TX [8]</a:t>
            </a:r>
          </a:p>
        </p:txBody>
      </p:sp>
    </p:spTree>
    <p:extLst>
      <p:ext uri="{BB962C8B-B14F-4D97-AF65-F5344CB8AC3E}">
        <p14:creationId xmlns:p14="http://schemas.microsoft.com/office/powerpoint/2010/main" val="3794271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5EF9EEE-5EE9-D776-9ED9-8CB141BB2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914400" y="1371600"/>
            <a:ext cx="37646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Huge </a:t>
            </a:r>
            <a:r>
              <a:rPr lang="en-US" b="1" i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pectral"/>
              </a:rPr>
              <a:t>transactions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 spike in late 2020 prior to election.</a:t>
            </a:r>
          </a:p>
          <a:p>
            <a:pPr algn="l"/>
            <a:endParaRPr lang="en-US">
              <a:solidFill>
                <a:srgbClr val="363737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Near 100% </a:t>
            </a:r>
            <a:r>
              <a:rPr lang="en-US" b="1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pectral"/>
              </a:rPr>
              <a:t>nonmatch rate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in 2014 and 40+%. Since then.</a:t>
            </a:r>
          </a:p>
          <a:p>
            <a:pPr algn="l"/>
            <a:endParaRPr lang="en-US">
              <a:solidFill>
                <a:srgbClr val="363737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Spike in </a:t>
            </a:r>
            <a:r>
              <a:rPr lang="en-US" b="1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pectral"/>
              </a:rPr>
              <a:t>nonmatch rate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in early 2023 corresponds to high </a:t>
            </a:r>
            <a:r>
              <a:rPr lang="en-US" b="1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match deceased rate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.</a:t>
            </a:r>
          </a:p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0B3E1E-0CC9-E55E-972E-03255CE62E57}"/>
              </a:ext>
            </a:extLst>
          </p:cNvPr>
          <p:cNvSpPr/>
          <p:nvPr/>
        </p:nvSpPr>
        <p:spPr>
          <a:xfrm>
            <a:off x="9001247" y="356616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3551C0-5485-8B40-6AAE-AE99F3DB594C}"/>
              </a:ext>
            </a:extLst>
          </p:cNvPr>
          <p:cNvSpPr/>
          <p:nvPr/>
        </p:nvSpPr>
        <p:spPr>
          <a:xfrm>
            <a:off x="9936118" y="2770816"/>
            <a:ext cx="189441" cy="1270659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4264D5-623C-3C80-967C-99846042FF01}"/>
              </a:ext>
            </a:extLst>
          </p:cNvPr>
          <p:cNvSpPr/>
          <p:nvPr/>
        </p:nvSpPr>
        <p:spPr>
          <a:xfrm>
            <a:off x="9936117" y="5098913"/>
            <a:ext cx="189441" cy="10938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06CAE4-8024-2C06-812C-EBB2560A8F41}"/>
              </a:ext>
            </a:extLst>
          </p:cNvPr>
          <p:cNvSpPr/>
          <p:nvPr/>
        </p:nvSpPr>
        <p:spPr>
          <a:xfrm>
            <a:off x="6540312" y="2560718"/>
            <a:ext cx="56057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248E2F-DB46-7DFF-FC65-483A2A43F8FB}"/>
              </a:ext>
            </a:extLst>
          </p:cNvPr>
          <p:cNvSpPr/>
          <p:nvPr/>
        </p:nvSpPr>
        <p:spPr>
          <a:xfrm>
            <a:off x="6117432" y="2468308"/>
            <a:ext cx="190500" cy="210600"/>
          </a:xfrm>
          <a:prstGeom prst="ellipse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876BC2-1C11-461D-C431-42F2C5CAD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47" y="4190298"/>
            <a:ext cx="4310445" cy="25311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7FE00C-D933-79DD-7355-BA07F1565DAF}"/>
              </a:ext>
            </a:extLst>
          </p:cNvPr>
          <p:cNvSpPr/>
          <p:nvPr/>
        </p:nvSpPr>
        <p:spPr>
          <a:xfrm>
            <a:off x="7538580" y="356775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04C46-A028-6D45-A36B-89C3DEE7C319}"/>
              </a:ext>
            </a:extLst>
          </p:cNvPr>
          <p:cNvSpPr/>
          <p:nvPr/>
        </p:nvSpPr>
        <p:spPr>
          <a:xfrm>
            <a:off x="8266899" y="356775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F0E32-8B98-94B9-5762-0281D20CC40E}"/>
              </a:ext>
            </a:extLst>
          </p:cNvPr>
          <p:cNvSpPr/>
          <p:nvPr/>
        </p:nvSpPr>
        <p:spPr>
          <a:xfrm>
            <a:off x="9735376" y="356616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55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Georgia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13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D4D05D-183B-C744-6E87-4B743864C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8C0B3A-7DBD-6D73-7B81-FC23FF8896F4}"/>
              </a:ext>
            </a:extLst>
          </p:cNvPr>
          <p:cNvSpPr/>
          <p:nvPr/>
        </p:nvSpPr>
        <p:spPr>
          <a:xfrm>
            <a:off x="10213383" y="2527408"/>
            <a:ext cx="3771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9C1BB4-25C5-A455-A8AD-6FD119BA58A7}"/>
              </a:ext>
            </a:extLst>
          </p:cNvPr>
          <p:cNvSpPr/>
          <p:nvPr/>
        </p:nvSpPr>
        <p:spPr>
          <a:xfrm>
            <a:off x="10042902" y="365125"/>
            <a:ext cx="54760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AE6D6-CD7F-E7C9-E0F8-D7AF726BAF2F}"/>
              </a:ext>
            </a:extLst>
          </p:cNvPr>
          <p:cNvSpPr txBox="1"/>
          <p:nvPr/>
        </p:nvSpPr>
        <p:spPr>
          <a:xfrm>
            <a:off x="914400" y="1371600"/>
            <a:ext cx="376460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Spectral"/>
              </a:rPr>
              <a:t>Huge anomaly in July 2019.</a:t>
            </a:r>
          </a:p>
          <a:p>
            <a:pPr algn="l"/>
            <a:endParaRPr lang="en-US" b="1">
              <a:solidFill>
                <a:srgbClr val="002060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endParaRPr lang="en-US" b="1" i="0">
              <a:solidFill>
                <a:srgbClr val="002060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endParaRPr lang="en-US" b="1">
              <a:solidFill>
                <a:srgbClr val="002060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endParaRPr lang="en-US" b="1" i="0">
              <a:solidFill>
                <a:srgbClr val="002060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endParaRPr lang="en-US" b="1">
              <a:solidFill>
                <a:srgbClr val="002060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endParaRPr lang="en-US" b="1" i="0">
              <a:solidFill>
                <a:srgbClr val="002060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endParaRPr lang="en-US" b="1" i="0">
              <a:solidFill>
                <a:srgbClr val="002060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endParaRPr lang="en-US" b="1" i="0">
              <a:solidFill>
                <a:srgbClr val="0070C0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endParaRPr lang="en-US" b="1" i="0">
              <a:solidFill>
                <a:srgbClr val="0070C0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 b="1" i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pectral"/>
              </a:rPr>
              <a:t>Transactions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 up in 2023.</a:t>
            </a:r>
          </a:p>
          <a:p>
            <a:pPr algn="l"/>
            <a:endParaRPr lang="en-US">
              <a:solidFill>
                <a:srgbClr val="363737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Typical recent </a:t>
            </a:r>
            <a:r>
              <a:rPr lang="en-US" b="1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pectral"/>
              </a:rPr>
              <a:t>nonmatching rate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is 40+% after low in 2023.  </a:t>
            </a:r>
          </a:p>
          <a:p>
            <a:pPr algn="l"/>
            <a:endParaRPr lang="en-US">
              <a:solidFill>
                <a:srgbClr val="363737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50+% spikes in </a:t>
            </a:r>
            <a:r>
              <a:rPr lang="en-US" b="1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pectral"/>
              </a:rPr>
              <a:t>nonmatch rate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in late 2023 and 2024.</a:t>
            </a:r>
          </a:p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11515A-ED33-0B47-DF85-83151C4F1B1B}"/>
              </a:ext>
            </a:extLst>
          </p:cNvPr>
          <p:cNvSpPr/>
          <p:nvPr/>
        </p:nvSpPr>
        <p:spPr>
          <a:xfrm>
            <a:off x="8639177" y="365125"/>
            <a:ext cx="13913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AD4F4-C9CD-2E4A-8DC8-47A2EA693000}"/>
              </a:ext>
            </a:extLst>
          </p:cNvPr>
          <p:cNvSpPr/>
          <p:nvPr/>
        </p:nvSpPr>
        <p:spPr>
          <a:xfrm>
            <a:off x="8569612" y="2496928"/>
            <a:ext cx="139130" cy="150876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6BC828-B542-E207-4C97-61E0CFB752B5}"/>
              </a:ext>
            </a:extLst>
          </p:cNvPr>
          <p:cNvSpPr/>
          <p:nvPr/>
        </p:nvSpPr>
        <p:spPr>
          <a:xfrm>
            <a:off x="8569612" y="4682642"/>
            <a:ext cx="139130" cy="150876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E4936C-86C1-32BE-AFEB-8039A2AD9633}"/>
              </a:ext>
            </a:extLst>
          </p:cNvPr>
          <p:cNvGrpSpPr/>
          <p:nvPr/>
        </p:nvGrpSpPr>
        <p:grpSpPr>
          <a:xfrm>
            <a:off x="1027904" y="1694402"/>
            <a:ext cx="4337207" cy="2065336"/>
            <a:chOff x="1006319" y="3950438"/>
            <a:chExt cx="4337207" cy="206533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67CA2D-20CB-9E62-73A2-96A9E41D8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6319" y="3950438"/>
              <a:ext cx="4337206" cy="206533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DFF196-FDF9-7857-50B5-349B1C956C05}"/>
                </a:ext>
              </a:extLst>
            </p:cNvPr>
            <p:cNvSpPr/>
            <p:nvPr/>
          </p:nvSpPr>
          <p:spPr>
            <a:xfrm>
              <a:off x="1006320" y="5069938"/>
              <a:ext cx="4337206" cy="340918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4DA96CAF-B7D2-CBD2-8F6B-91DA359948FB}"/>
              </a:ext>
            </a:extLst>
          </p:cNvPr>
          <p:cNvSpPr/>
          <p:nvPr/>
        </p:nvSpPr>
        <p:spPr>
          <a:xfrm>
            <a:off x="6117432" y="2468308"/>
            <a:ext cx="190500" cy="210600"/>
          </a:xfrm>
          <a:prstGeom prst="ellipse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F6AE2E-0DBE-00BE-2BCA-F716A3CCF010}"/>
              </a:ext>
            </a:extLst>
          </p:cNvPr>
          <p:cNvSpPr txBox="1"/>
          <p:nvPr/>
        </p:nvSpPr>
        <p:spPr>
          <a:xfrm>
            <a:off x="8501003" y="-1"/>
            <a:ext cx="472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566CCC-3899-F190-9B4A-8DE31043341F}"/>
              </a:ext>
            </a:extLst>
          </p:cNvPr>
          <p:cNvSpPr/>
          <p:nvPr/>
        </p:nvSpPr>
        <p:spPr>
          <a:xfrm>
            <a:off x="8911398" y="356616"/>
            <a:ext cx="354909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AA4305-6A87-F06B-00E1-3A3AF54D5B56}"/>
              </a:ext>
            </a:extLst>
          </p:cNvPr>
          <p:cNvSpPr/>
          <p:nvPr/>
        </p:nvSpPr>
        <p:spPr>
          <a:xfrm>
            <a:off x="7426358" y="356775"/>
            <a:ext cx="353337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945A6C-299C-7251-9ACE-C76523CC2A8C}"/>
              </a:ext>
            </a:extLst>
          </p:cNvPr>
          <p:cNvSpPr/>
          <p:nvPr/>
        </p:nvSpPr>
        <p:spPr>
          <a:xfrm>
            <a:off x="8236419" y="356775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48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Maryland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914400" y="1371600"/>
            <a:ext cx="45648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What explains the pattern changes in</a:t>
            </a:r>
            <a:r>
              <a:rPr lang="en-US">
                <a:solidFill>
                  <a:srgbClr val="363737"/>
                </a:solidFill>
                <a:highlight>
                  <a:srgbClr val="FFFFFF"/>
                </a:highlight>
                <a:latin typeface="Spectral"/>
              </a:rPr>
              <a:t> </a:t>
            </a:r>
            <a:r>
              <a:rPr lang="en-US">
                <a:solidFill>
                  <a:srgbClr val="0070C0"/>
                </a:solidFill>
                <a:highlight>
                  <a:srgbClr val="FFFFFF"/>
                </a:highlight>
                <a:latin typeface="Spectral"/>
              </a:rPr>
              <a:t>transactions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in Maryland starting in early 2022?</a:t>
            </a:r>
          </a:p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Why is the </a:t>
            </a:r>
            <a:r>
              <a:rPr lang="en-US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pectral"/>
              </a:rPr>
              <a:t>nonmatching rate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setting new records in 2022-2024? This rate  is often over 75% and sometimes approaches 100%.</a:t>
            </a:r>
          </a:p>
          <a:p>
            <a:pPr algn="l"/>
            <a:endParaRPr lang="en-US">
              <a:solidFill>
                <a:srgbClr val="363737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endParaRPr lang="en-US">
              <a:solidFill>
                <a:srgbClr val="363737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endParaRPr lang="en-US">
              <a:solidFill>
                <a:srgbClr val="363737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Why did the </a:t>
            </a:r>
            <a:r>
              <a:rPr lang="en-US" b="1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deceased match rates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set a new record in mid-2022?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25811-5E3B-EF4E-7944-D712C7620BDF}"/>
              </a:ext>
            </a:extLst>
          </p:cNvPr>
          <p:cNvSpPr txBox="1"/>
          <p:nvPr/>
        </p:nvSpPr>
        <p:spPr>
          <a:xfrm>
            <a:off x="905380" y="6469379"/>
            <a:ext cx="4971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watchdoglab.substack.com/p/questions-about-help-america-vote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DC5C1-09F8-6F4D-2AB9-030FF76D3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D5F01A-D1C2-B205-E4DE-2CCF7A9FD896}"/>
              </a:ext>
            </a:extLst>
          </p:cNvPr>
          <p:cNvSpPr/>
          <p:nvPr/>
        </p:nvSpPr>
        <p:spPr>
          <a:xfrm>
            <a:off x="9584379" y="363100"/>
            <a:ext cx="1041785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F4363A-848F-0D02-210B-23F2974CA90C}"/>
              </a:ext>
            </a:extLst>
          </p:cNvPr>
          <p:cNvSpPr/>
          <p:nvPr/>
        </p:nvSpPr>
        <p:spPr>
          <a:xfrm>
            <a:off x="9539554" y="2521670"/>
            <a:ext cx="1041785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707DE8-FF6D-F541-F692-86DB8BAC037A}"/>
              </a:ext>
            </a:extLst>
          </p:cNvPr>
          <p:cNvSpPr/>
          <p:nvPr/>
        </p:nvSpPr>
        <p:spPr>
          <a:xfrm>
            <a:off x="9652000" y="4662075"/>
            <a:ext cx="418353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04699B-4DC6-C2AA-DF3E-1B4D21E193BB}"/>
              </a:ext>
            </a:extLst>
          </p:cNvPr>
          <p:cNvSpPr/>
          <p:nvPr/>
        </p:nvSpPr>
        <p:spPr>
          <a:xfrm>
            <a:off x="6117432" y="2468308"/>
            <a:ext cx="190500" cy="210600"/>
          </a:xfrm>
          <a:prstGeom prst="ellipse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C6873B-78EA-B4A9-BA4D-F40EDAFFBB2C}"/>
              </a:ext>
            </a:extLst>
          </p:cNvPr>
          <p:cNvGrpSpPr/>
          <p:nvPr/>
        </p:nvGrpSpPr>
        <p:grpSpPr>
          <a:xfrm>
            <a:off x="1043203" y="3406146"/>
            <a:ext cx="3094687" cy="2203547"/>
            <a:chOff x="1005825" y="4233921"/>
            <a:chExt cx="3094687" cy="220354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7156403-8D69-ABE6-1372-8241CE414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5825" y="4233921"/>
              <a:ext cx="3094687" cy="2203547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548073-5CB2-9DBF-044F-CCFAE5A74018}"/>
                </a:ext>
              </a:extLst>
            </p:cNvPr>
            <p:cNvSpPr/>
            <p:nvPr/>
          </p:nvSpPr>
          <p:spPr>
            <a:xfrm>
              <a:off x="1005825" y="4890979"/>
              <a:ext cx="2351739" cy="766871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2CD4BC5-3717-ABD0-AF02-2C799EDCE5F6}"/>
              </a:ext>
            </a:extLst>
          </p:cNvPr>
          <p:cNvSpPr/>
          <p:nvPr/>
        </p:nvSpPr>
        <p:spPr>
          <a:xfrm>
            <a:off x="8911398" y="356616"/>
            <a:ext cx="354909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0A8F4B-C9FD-AAA0-1D8B-6D94F05C97E3}"/>
              </a:ext>
            </a:extLst>
          </p:cNvPr>
          <p:cNvSpPr/>
          <p:nvPr/>
        </p:nvSpPr>
        <p:spPr>
          <a:xfrm>
            <a:off x="7426358" y="356775"/>
            <a:ext cx="353337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63B60C-CC9E-63D4-2863-AEE809B4D39B}"/>
              </a:ext>
            </a:extLst>
          </p:cNvPr>
          <p:cNvSpPr/>
          <p:nvPr/>
        </p:nvSpPr>
        <p:spPr>
          <a:xfrm>
            <a:off x="8236419" y="356775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726205-3F9D-DE42-BEE2-4B93C235B67E}"/>
              </a:ext>
            </a:extLst>
          </p:cNvPr>
          <p:cNvSpPr/>
          <p:nvPr/>
        </p:nvSpPr>
        <p:spPr>
          <a:xfrm>
            <a:off x="6758999" y="356616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06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6F9BA6-FED7-5949-4E3C-8A83EDEC0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Michigan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914400" y="1371600"/>
            <a:ext cx="3764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Michigan’s </a:t>
            </a:r>
            <a:r>
              <a:rPr lang="en-US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pectral"/>
              </a:rPr>
              <a:t>nonmatching rate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was somewhat stable from 2016-2021,  but is now more </a:t>
            </a:r>
            <a:r>
              <a:rPr lang="en-US">
                <a:solidFill>
                  <a:srgbClr val="363737"/>
                </a:solidFill>
                <a:highlight>
                  <a:srgbClr val="FFFFFF"/>
                </a:highlight>
                <a:latin typeface="Spectral"/>
              </a:rPr>
              <a:t>variable and trending toward 50%.</a:t>
            </a:r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33329C-77B0-5CC3-0E0E-2D6473E3D566}"/>
              </a:ext>
            </a:extLst>
          </p:cNvPr>
          <p:cNvCxnSpPr>
            <a:cxnSpLocks/>
          </p:cNvCxnSpPr>
          <p:nvPr/>
        </p:nvCxnSpPr>
        <p:spPr>
          <a:xfrm>
            <a:off x="7258050" y="3702171"/>
            <a:ext cx="2499408" cy="0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B9B881-CCF1-CFA0-E3D8-597DC25FA016}"/>
              </a:ext>
            </a:extLst>
          </p:cNvPr>
          <p:cNvCxnSpPr>
            <a:cxnSpLocks/>
          </p:cNvCxnSpPr>
          <p:nvPr/>
        </p:nvCxnSpPr>
        <p:spPr>
          <a:xfrm flipV="1">
            <a:off x="9580081" y="3406146"/>
            <a:ext cx="1042978" cy="296025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1A109D-DD55-18EB-CB67-8EE6DA522270}"/>
              </a:ext>
            </a:extLst>
          </p:cNvPr>
          <p:cNvSpPr/>
          <p:nvPr/>
        </p:nvSpPr>
        <p:spPr>
          <a:xfrm>
            <a:off x="9664862" y="2534977"/>
            <a:ext cx="1042978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9F7E3E-4F91-7937-DC01-03BEA32B0252}"/>
              </a:ext>
            </a:extLst>
          </p:cNvPr>
          <p:cNvSpPr/>
          <p:nvPr/>
        </p:nvSpPr>
        <p:spPr>
          <a:xfrm>
            <a:off x="9115425" y="2557362"/>
            <a:ext cx="20559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A8D532-683F-73A9-3D97-D4DAC37D3CB1}"/>
              </a:ext>
            </a:extLst>
          </p:cNvPr>
          <p:cNvSpPr/>
          <p:nvPr/>
        </p:nvSpPr>
        <p:spPr>
          <a:xfrm>
            <a:off x="9219435" y="4657769"/>
            <a:ext cx="84782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C5FF53D-407C-F965-AB03-774446D1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215" y="2557362"/>
            <a:ext cx="3510059" cy="414880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9A5AA9C-6605-43EA-A07B-05F8EC89CEAD}"/>
              </a:ext>
            </a:extLst>
          </p:cNvPr>
          <p:cNvSpPr/>
          <p:nvPr/>
        </p:nvSpPr>
        <p:spPr>
          <a:xfrm>
            <a:off x="990734" y="3295550"/>
            <a:ext cx="3495540" cy="15734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42E30E-C316-D16E-D591-6FF069B715D5}"/>
              </a:ext>
            </a:extLst>
          </p:cNvPr>
          <p:cNvSpPr/>
          <p:nvPr/>
        </p:nvSpPr>
        <p:spPr>
          <a:xfrm>
            <a:off x="976215" y="5926831"/>
            <a:ext cx="3568257" cy="15734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FCB2AA-9130-E528-4B4E-5EF1C3D5A2CC}"/>
              </a:ext>
            </a:extLst>
          </p:cNvPr>
          <p:cNvSpPr txBox="1"/>
          <p:nvPr/>
        </p:nvSpPr>
        <p:spPr>
          <a:xfrm rot="18434589">
            <a:off x="2135981" y="447310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“n”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CDBBAA-5143-727D-5587-E452BB87C136}"/>
              </a:ext>
            </a:extLst>
          </p:cNvPr>
          <p:cNvSpPr/>
          <p:nvPr/>
        </p:nvSpPr>
        <p:spPr>
          <a:xfrm>
            <a:off x="6117432" y="2468308"/>
            <a:ext cx="190500" cy="210600"/>
          </a:xfrm>
          <a:prstGeom prst="ellipse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EDAA5-4A70-51F2-566B-F2A5D09F3FE3}"/>
              </a:ext>
            </a:extLst>
          </p:cNvPr>
          <p:cNvSpPr/>
          <p:nvPr/>
        </p:nvSpPr>
        <p:spPr>
          <a:xfrm>
            <a:off x="8891208" y="356616"/>
            <a:ext cx="353337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25B9B7-83B4-8327-F9EA-FB8A5C2DE2E1}"/>
              </a:ext>
            </a:extLst>
          </p:cNvPr>
          <p:cNvSpPr/>
          <p:nvPr/>
        </p:nvSpPr>
        <p:spPr>
          <a:xfrm>
            <a:off x="7388258" y="356775"/>
            <a:ext cx="353337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927F3D-3C17-77FF-58C5-DAC096A61967}"/>
              </a:ext>
            </a:extLst>
          </p:cNvPr>
          <p:cNvSpPr/>
          <p:nvPr/>
        </p:nvSpPr>
        <p:spPr>
          <a:xfrm>
            <a:off x="8213559" y="356775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E7BF97-05A1-0224-D039-A1F42C1873BE}"/>
              </a:ext>
            </a:extLst>
          </p:cNvPr>
          <p:cNvSpPr/>
          <p:nvPr/>
        </p:nvSpPr>
        <p:spPr>
          <a:xfrm>
            <a:off x="9641894" y="386763"/>
            <a:ext cx="353337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35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Nebraska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914400" y="1371600"/>
            <a:ext cx="37646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pectral"/>
              </a:rPr>
              <a:t>Nonmatching rate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has spiked over 50% three times this year.</a:t>
            </a:r>
          </a:p>
          <a:p>
            <a:pPr algn="l"/>
            <a:endParaRPr lang="en-US">
              <a:solidFill>
                <a:srgbClr val="363737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Percent </a:t>
            </a:r>
            <a:r>
              <a:rPr lang="en-US" b="1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deceased rate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over 21% in week ending June 15, 2024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97C407-B874-DA56-F8D6-E200E694F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1"/>
            <a:ext cx="5052070" cy="65379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8648DF-9F04-C9A2-98BD-3D5BFCAE1342}"/>
              </a:ext>
            </a:extLst>
          </p:cNvPr>
          <p:cNvSpPr/>
          <p:nvPr/>
        </p:nvSpPr>
        <p:spPr>
          <a:xfrm>
            <a:off x="10354130" y="2521715"/>
            <a:ext cx="282874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08857E-E3F5-6017-A49C-694C64892890}"/>
              </a:ext>
            </a:extLst>
          </p:cNvPr>
          <p:cNvSpPr/>
          <p:nvPr/>
        </p:nvSpPr>
        <p:spPr>
          <a:xfrm>
            <a:off x="10487188" y="4643215"/>
            <a:ext cx="14981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B9285F-EC9C-8A59-DAEB-559F07682109}"/>
              </a:ext>
            </a:extLst>
          </p:cNvPr>
          <p:cNvSpPr txBox="1"/>
          <p:nvPr/>
        </p:nvSpPr>
        <p:spPr>
          <a:xfrm>
            <a:off x="7996479" y="4689067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“n”</a:t>
            </a:r>
            <a:br>
              <a:rPr lang="en-US"/>
            </a:br>
            <a:r>
              <a:rPr lang="en-US"/>
              <a:t>2 out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69338-A8CA-CA5D-0D1F-014587971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82" y="3125926"/>
            <a:ext cx="4281974" cy="17913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9D7DD8-C0B8-C563-CBAB-3650721E9E94}"/>
              </a:ext>
            </a:extLst>
          </p:cNvPr>
          <p:cNvSpPr/>
          <p:nvPr/>
        </p:nvSpPr>
        <p:spPr>
          <a:xfrm>
            <a:off x="511483" y="3510758"/>
            <a:ext cx="3389006" cy="78574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D744EE-1AC0-3ECC-C665-854A4E146D9E}"/>
              </a:ext>
            </a:extLst>
          </p:cNvPr>
          <p:cNvSpPr/>
          <p:nvPr/>
        </p:nvSpPr>
        <p:spPr>
          <a:xfrm>
            <a:off x="511481" y="4429125"/>
            <a:ext cx="3369469" cy="48817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E8F1B1-8CEA-1DFC-DDF7-690B6E546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82" y="5195189"/>
            <a:ext cx="4449443" cy="14206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4C52DD0-14BA-F945-979F-73FEB0025D3F}"/>
              </a:ext>
            </a:extLst>
          </p:cNvPr>
          <p:cNvSpPr/>
          <p:nvPr/>
        </p:nvSpPr>
        <p:spPr>
          <a:xfrm>
            <a:off x="531020" y="5581363"/>
            <a:ext cx="4429905" cy="104906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92AD9D-366E-6EC4-0C67-2C1C2EF0AC9B}"/>
              </a:ext>
            </a:extLst>
          </p:cNvPr>
          <p:cNvSpPr/>
          <p:nvPr/>
        </p:nvSpPr>
        <p:spPr>
          <a:xfrm>
            <a:off x="6117432" y="2468308"/>
            <a:ext cx="190500" cy="210600"/>
          </a:xfrm>
          <a:prstGeom prst="ellipse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0358EF-040F-2F5F-3644-134F0BB9A31D}"/>
              </a:ext>
            </a:extLst>
          </p:cNvPr>
          <p:cNvSpPr/>
          <p:nvPr/>
        </p:nvSpPr>
        <p:spPr>
          <a:xfrm>
            <a:off x="8963147" y="356616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635D52-BD02-9C2E-B0D9-20841418A245}"/>
              </a:ext>
            </a:extLst>
          </p:cNvPr>
          <p:cNvSpPr/>
          <p:nvPr/>
        </p:nvSpPr>
        <p:spPr>
          <a:xfrm>
            <a:off x="7454760" y="356616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10BD73-C857-84DD-313C-C12B4AF62D2D}"/>
              </a:ext>
            </a:extLst>
          </p:cNvPr>
          <p:cNvSpPr/>
          <p:nvPr/>
        </p:nvSpPr>
        <p:spPr>
          <a:xfrm>
            <a:off x="8205939" y="356775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CB89C1-61F6-D9DF-B5FE-1C39E52A832E}"/>
              </a:ext>
            </a:extLst>
          </p:cNvPr>
          <p:cNvSpPr/>
          <p:nvPr/>
        </p:nvSpPr>
        <p:spPr>
          <a:xfrm>
            <a:off x="9699108" y="365125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56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Nevada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914400" y="1371600"/>
            <a:ext cx="37646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Something is wrong in Nevada.</a:t>
            </a:r>
          </a:p>
          <a:p>
            <a:pPr algn="l"/>
            <a:endParaRPr lang="en-US">
              <a:solidFill>
                <a:srgbClr val="363737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>
                <a:solidFill>
                  <a:srgbClr val="363737"/>
                </a:solidFill>
                <a:highlight>
                  <a:srgbClr val="FFFFFF"/>
                </a:highlight>
                <a:latin typeface="Spectral"/>
              </a:rPr>
              <a:t>The 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  <a:latin typeface="Spectral"/>
              </a:rPr>
              <a:t>nonmatching rate </a:t>
            </a:r>
            <a:r>
              <a:rPr lang="en-US">
                <a:solidFill>
                  <a:srgbClr val="363737"/>
                </a:solidFill>
                <a:highlight>
                  <a:srgbClr val="FFFFFF"/>
                </a:highlight>
                <a:latin typeface="Spectral"/>
              </a:rPr>
              <a:t>has often been consistently above 50% since 2014. </a:t>
            </a:r>
          </a:p>
          <a:p>
            <a:pPr algn="l"/>
            <a:endParaRPr lang="en-US">
              <a:solidFill>
                <a:srgbClr val="363737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>
                <a:solidFill>
                  <a:srgbClr val="363737"/>
                </a:solidFill>
                <a:highlight>
                  <a:srgbClr val="FFFFFF"/>
                </a:highlight>
                <a:latin typeface="Spectral"/>
              </a:rPr>
              <a:t>In the week ending July 13, 2024 there were </a:t>
            </a:r>
            <a:r>
              <a:rPr lang="en-US">
                <a:solidFill>
                  <a:srgbClr val="0070C0"/>
                </a:solidFill>
                <a:highlight>
                  <a:srgbClr val="FFFFFF"/>
                </a:highlight>
                <a:latin typeface="Spectral"/>
              </a:rPr>
              <a:t>37,181 transactions </a:t>
            </a:r>
            <a:r>
              <a:rPr lang="en-US">
                <a:solidFill>
                  <a:srgbClr val="363737"/>
                </a:solidFill>
                <a:highlight>
                  <a:srgbClr val="FFFFFF"/>
                </a:highlight>
                <a:latin typeface="Spectral"/>
              </a:rPr>
              <a:t>and 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  <a:latin typeface="Spectral"/>
              </a:rPr>
              <a:t>36,600 nonmatches</a:t>
            </a:r>
            <a:r>
              <a:rPr lang="en-US">
                <a:solidFill>
                  <a:srgbClr val="363737"/>
                </a:solidFill>
                <a:highlight>
                  <a:srgbClr val="FFFFFF"/>
                </a:highlight>
                <a:latin typeface="Spectral"/>
              </a:rPr>
              <a:t> (98.4%).</a:t>
            </a:r>
          </a:p>
          <a:p>
            <a:pPr algn="l"/>
            <a:endParaRPr lang="en-US">
              <a:solidFill>
                <a:srgbClr val="363737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>
                <a:solidFill>
                  <a:srgbClr val="363737"/>
                </a:solidFill>
                <a:highlight>
                  <a:srgbClr val="FFFFFF"/>
                </a:highlight>
                <a:latin typeface="Spectral"/>
              </a:rPr>
              <a:t>In the week ending June 29, 2024 there were </a:t>
            </a:r>
            <a:r>
              <a:rPr lang="en-US">
                <a:solidFill>
                  <a:srgbClr val="0070C0"/>
                </a:solidFill>
                <a:highlight>
                  <a:srgbClr val="FFFFFF"/>
                </a:highlight>
                <a:latin typeface="Spectral"/>
              </a:rPr>
              <a:t>2036 transactions </a:t>
            </a:r>
            <a:r>
              <a:rPr lang="en-US">
                <a:solidFill>
                  <a:srgbClr val="363737"/>
                </a:solidFill>
                <a:highlight>
                  <a:srgbClr val="FFFFFF"/>
                </a:highlight>
                <a:latin typeface="Spectral"/>
              </a:rPr>
              <a:t>and 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  <a:latin typeface="Spectral"/>
              </a:rPr>
              <a:t>1835 nonmatches </a:t>
            </a:r>
            <a:r>
              <a:rPr lang="en-US">
                <a:solidFill>
                  <a:srgbClr val="363737"/>
                </a:solidFill>
                <a:highlight>
                  <a:srgbClr val="FFFFFF"/>
                </a:highlight>
                <a:latin typeface="Spectral"/>
              </a:rPr>
              <a:t>(90.1%).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05F708-F63C-D09F-CF8E-AF0526EDD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0CCA42-F85C-B6D5-E1B8-6809514CDDE2}"/>
              </a:ext>
            </a:extLst>
          </p:cNvPr>
          <p:cNvSpPr/>
          <p:nvPr/>
        </p:nvSpPr>
        <p:spPr>
          <a:xfrm>
            <a:off x="6481764" y="2468720"/>
            <a:ext cx="4129408" cy="104939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A30720-E0EB-2F94-E925-26027AEE7E4A}"/>
              </a:ext>
            </a:extLst>
          </p:cNvPr>
          <p:cNvSpPr/>
          <p:nvPr/>
        </p:nvSpPr>
        <p:spPr>
          <a:xfrm>
            <a:off x="10443273" y="365125"/>
            <a:ext cx="18339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D4584C-5FAC-F82E-1FD9-29D4D449F3BC}"/>
              </a:ext>
            </a:extLst>
          </p:cNvPr>
          <p:cNvSpPr/>
          <p:nvPr/>
        </p:nvSpPr>
        <p:spPr>
          <a:xfrm>
            <a:off x="6117432" y="2468308"/>
            <a:ext cx="190500" cy="210600"/>
          </a:xfrm>
          <a:prstGeom prst="ellipse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F59B1F-570B-58F9-1335-4DF16466D2F1}"/>
              </a:ext>
            </a:extLst>
          </p:cNvPr>
          <p:cNvSpPr/>
          <p:nvPr/>
        </p:nvSpPr>
        <p:spPr>
          <a:xfrm>
            <a:off x="9001247" y="356616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45D4EA-25E9-C98D-C643-17E2796055FB}"/>
              </a:ext>
            </a:extLst>
          </p:cNvPr>
          <p:cNvSpPr/>
          <p:nvPr/>
        </p:nvSpPr>
        <p:spPr>
          <a:xfrm>
            <a:off x="7546200" y="356775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2CB6F0-EFB9-D9F7-136E-84F412BCF1AC}"/>
              </a:ext>
            </a:extLst>
          </p:cNvPr>
          <p:cNvSpPr/>
          <p:nvPr/>
        </p:nvSpPr>
        <p:spPr>
          <a:xfrm>
            <a:off x="8266899" y="356775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718177-2893-FF8D-15D2-7A390B1E04E9}"/>
              </a:ext>
            </a:extLst>
          </p:cNvPr>
          <p:cNvSpPr/>
          <p:nvPr/>
        </p:nvSpPr>
        <p:spPr>
          <a:xfrm>
            <a:off x="9179497" y="4722710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B982D4-B917-0802-445D-91E291D409AB}"/>
              </a:ext>
            </a:extLst>
          </p:cNvPr>
          <p:cNvSpPr/>
          <p:nvPr/>
        </p:nvSpPr>
        <p:spPr>
          <a:xfrm>
            <a:off x="9646920" y="365125"/>
            <a:ext cx="342692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3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New York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914400" y="1371600"/>
            <a:ext cx="37646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Why does New York's </a:t>
            </a:r>
            <a:r>
              <a:rPr lang="en-US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pectral"/>
              </a:rPr>
              <a:t>nonmatch rate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spike periodically over 90% and is still 40+% most of the time?</a:t>
            </a:r>
          </a:p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New York's </a:t>
            </a:r>
            <a:r>
              <a:rPr lang="en-US" b="1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match death rate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 is much lower than many other states.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25811-5E3B-EF4E-7944-D712C7620BDF}"/>
              </a:ext>
            </a:extLst>
          </p:cNvPr>
          <p:cNvSpPr txBox="1"/>
          <p:nvPr/>
        </p:nvSpPr>
        <p:spPr>
          <a:xfrm>
            <a:off x="838200" y="5969655"/>
            <a:ext cx="2771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watchdoglab.substack.com/p/</a:t>
            </a:r>
            <a:br>
              <a:rPr lang="en-US" sz="1400"/>
            </a:br>
            <a:r>
              <a:rPr lang="en-US" sz="1400"/>
              <a:t>questions-about-help-america-vote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C2456D-DAAD-3219-4D7B-9C9FA6010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12DD86-9895-B5FE-E097-19A366675374}"/>
              </a:ext>
            </a:extLst>
          </p:cNvPr>
          <p:cNvSpPr/>
          <p:nvPr/>
        </p:nvSpPr>
        <p:spPr>
          <a:xfrm>
            <a:off x="6535119" y="2521082"/>
            <a:ext cx="4091552" cy="1158842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A8AB62B-D629-7582-659B-BC09741F5CB1}"/>
              </a:ext>
            </a:extLst>
          </p:cNvPr>
          <p:cNvSpPr/>
          <p:nvPr/>
        </p:nvSpPr>
        <p:spPr>
          <a:xfrm>
            <a:off x="6117432" y="2468308"/>
            <a:ext cx="190500" cy="210600"/>
          </a:xfrm>
          <a:prstGeom prst="ellipse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45C1C-32DC-D40F-142A-18DA6665CC57}"/>
              </a:ext>
            </a:extLst>
          </p:cNvPr>
          <p:cNvSpPr/>
          <p:nvPr/>
        </p:nvSpPr>
        <p:spPr>
          <a:xfrm>
            <a:off x="8891909" y="356616"/>
            <a:ext cx="35661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C8935B-8E2F-CFC1-D0DF-EC94E2102AFD}"/>
              </a:ext>
            </a:extLst>
          </p:cNvPr>
          <p:cNvSpPr/>
          <p:nvPr/>
        </p:nvSpPr>
        <p:spPr>
          <a:xfrm>
            <a:off x="7406382" y="356775"/>
            <a:ext cx="35661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50C758-A3EC-8176-50BF-7BBD92427506}"/>
              </a:ext>
            </a:extLst>
          </p:cNvPr>
          <p:cNvSpPr/>
          <p:nvPr/>
        </p:nvSpPr>
        <p:spPr>
          <a:xfrm>
            <a:off x="8142321" y="356775"/>
            <a:ext cx="35661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702B71-D50F-8117-DE30-634A2A7C1021}"/>
              </a:ext>
            </a:extLst>
          </p:cNvPr>
          <p:cNvSpPr/>
          <p:nvPr/>
        </p:nvSpPr>
        <p:spPr>
          <a:xfrm>
            <a:off x="6656794" y="365125"/>
            <a:ext cx="35661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481BD3-8AE0-453B-3607-F11B4DE04BA0}"/>
              </a:ext>
            </a:extLst>
          </p:cNvPr>
          <p:cNvSpPr/>
          <p:nvPr/>
        </p:nvSpPr>
        <p:spPr>
          <a:xfrm>
            <a:off x="9616440" y="365125"/>
            <a:ext cx="35661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76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Texas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914400" y="1371600"/>
            <a:ext cx="37646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solidFill>
                  <a:srgbClr val="363737"/>
                </a:solidFill>
                <a:highlight>
                  <a:srgbClr val="FFFFFF"/>
                </a:highlight>
                <a:latin typeface="Spectral"/>
              </a:rPr>
              <a:t>L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argest </a:t>
            </a:r>
            <a:r>
              <a:rPr lang="en-US" b="1" i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pectral"/>
              </a:rPr>
              <a:t>transaction numbers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of any state.  </a:t>
            </a:r>
          </a:p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What's causing the </a:t>
            </a:r>
            <a:r>
              <a:rPr lang="en-US">
                <a:solidFill>
                  <a:srgbClr val="363737"/>
                </a:solidFill>
                <a:highlight>
                  <a:srgbClr val="FFFFFF"/>
                </a:highlight>
                <a:latin typeface="Spectral"/>
              </a:rPr>
              <a:t>upward trend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 in the </a:t>
            </a:r>
            <a:r>
              <a:rPr lang="en-US" b="1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pectral"/>
              </a:rPr>
              <a:t>nonmatch rate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since late 2022? [95% and 98% in April 2016 on 60,000+ transactions!]</a:t>
            </a:r>
          </a:p>
          <a:p>
            <a:pPr algn="l"/>
            <a:endParaRPr lang="en-US">
              <a:solidFill>
                <a:srgbClr val="363737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Why was the </a:t>
            </a:r>
            <a:r>
              <a:rPr lang="en-US" b="1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deceased match rate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so high and erratic in 2023?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25811-5E3B-EF4E-7944-D712C7620BDF}"/>
              </a:ext>
            </a:extLst>
          </p:cNvPr>
          <p:cNvSpPr txBox="1"/>
          <p:nvPr/>
        </p:nvSpPr>
        <p:spPr>
          <a:xfrm>
            <a:off x="2830897" y="165366"/>
            <a:ext cx="2771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watchdoglab.substack.com/p/</a:t>
            </a:r>
            <a:br>
              <a:rPr lang="en-US" sz="1400"/>
            </a:br>
            <a:r>
              <a:rPr lang="en-US" sz="1400"/>
              <a:t>questions-about-help-america-vote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A004CE-FF1D-D478-09FC-010510F32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679EC6-95E2-21BC-BE59-216E18312362}"/>
              </a:ext>
            </a:extLst>
          </p:cNvPr>
          <p:cNvSpPr/>
          <p:nvPr/>
        </p:nvSpPr>
        <p:spPr>
          <a:xfrm>
            <a:off x="9868930" y="2527408"/>
            <a:ext cx="112674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ED6168-DC1F-1C28-41E8-033B21F6A7B1}"/>
              </a:ext>
            </a:extLst>
          </p:cNvPr>
          <p:cNvSpPr/>
          <p:nvPr/>
        </p:nvSpPr>
        <p:spPr>
          <a:xfrm>
            <a:off x="10370566" y="762076"/>
            <a:ext cx="486904" cy="105758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82253B-23F5-43BE-9BA7-562464F1D10E}"/>
              </a:ext>
            </a:extLst>
          </p:cNvPr>
          <p:cNvSpPr txBox="1"/>
          <p:nvPr/>
        </p:nvSpPr>
        <p:spPr>
          <a:xfrm>
            <a:off x="9197902" y="270163"/>
            <a:ext cx="854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Whole </a:t>
            </a:r>
            <a:br>
              <a:rPr lang="en-US"/>
            </a:br>
            <a:r>
              <a:rPr lang="en-US"/>
              <a:t>State?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4B457-EA2A-8745-5F4D-0373286AF1DD}"/>
              </a:ext>
            </a:extLst>
          </p:cNvPr>
          <p:cNvSpPr/>
          <p:nvPr/>
        </p:nvSpPr>
        <p:spPr>
          <a:xfrm>
            <a:off x="9716630" y="4696242"/>
            <a:ext cx="65393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82F4CC-B0E9-229D-B62F-95331F83C54E}"/>
              </a:ext>
            </a:extLst>
          </p:cNvPr>
          <p:cNvCxnSpPr>
            <a:cxnSpLocks/>
          </p:cNvCxnSpPr>
          <p:nvPr/>
        </p:nvCxnSpPr>
        <p:spPr>
          <a:xfrm flipV="1">
            <a:off x="9127088" y="1243914"/>
            <a:ext cx="1541614" cy="513164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F8C915E-FC02-6E61-CDB4-1988442CB305}"/>
              </a:ext>
            </a:extLst>
          </p:cNvPr>
          <p:cNvSpPr/>
          <p:nvPr/>
        </p:nvSpPr>
        <p:spPr>
          <a:xfrm>
            <a:off x="7311835" y="2527408"/>
            <a:ext cx="239109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776B8-1D0A-A182-89CE-EDDD7702C10B}"/>
              </a:ext>
            </a:extLst>
          </p:cNvPr>
          <p:cNvCxnSpPr>
            <a:cxnSpLocks/>
          </p:cNvCxnSpPr>
          <p:nvPr/>
        </p:nvCxnSpPr>
        <p:spPr>
          <a:xfrm flipV="1">
            <a:off x="9784404" y="3036094"/>
            <a:ext cx="975524" cy="714914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E149344-DDFC-5E07-C1E1-D2F3057B7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085" y="4244014"/>
            <a:ext cx="4045546" cy="24486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B74135-FD0A-2C5B-AFCF-9873B9D5B4F4}"/>
              </a:ext>
            </a:extLst>
          </p:cNvPr>
          <p:cNvSpPr/>
          <p:nvPr/>
        </p:nvSpPr>
        <p:spPr>
          <a:xfrm>
            <a:off x="1060785" y="4600575"/>
            <a:ext cx="3993845" cy="2120899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69A214-00BD-3169-1C6A-C49B4B0CA463}"/>
              </a:ext>
            </a:extLst>
          </p:cNvPr>
          <p:cNvSpPr/>
          <p:nvPr/>
        </p:nvSpPr>
        <p:spPr>
          <a:xfrm>
            <a:off x="6117432" y="2468308"/>
            <a:ext cx="190500" cy="210600"/>
          </a:xfrm>
          <a:prstGeom prst="ellipse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66DA8B-CE3E-D93D-5F10-02B5639A7498}"/>
              </a:ext>
            </a:extLst>
          </p:cNvPr>
          <p:cNvSpPr/>
          <p:nvPr/>
        </p:nvSpPr>
        <p:spPr>
          <a:xfrm>
            <a:off x="8947906" y="356616"/>
            <a:ext cx="343701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BCE78C-5038-F366-A7B1-C7F8CF71BE3E}"/>
              </a:ext>
            </a:extLst>
          </p:cNvPr>
          <p:cNvSpPr/>
          <p:nvPr/>
        </p:nvSpPr>
        <p:spPr>
          <a:xfrm>
            <a:off x="7485239" y="356775"/>
            <a:ext cx="343701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6BC5A0-8B15-4580-A044-038D9BF88E0E}"/>
              </a:ext>
            </a:extLst>
          </p:cNvPr>
          <p:cNvSpPr/>
          <p:nvPr/>
        </p:nvSpPr>
        <p:spPr>
          <a:xfrm>
            <a:off x="8213558" y="356775"/>
            <a:ext cx="343701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E8DC-C8E9-EFA5-3C71-587C111D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HAVV Data Issues to 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71AF4-3F7B-54B7-44ED-8BB472390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781" y="1482725"/>
            <a:ext cx="10515600" cy="4351338"/>
          </a:xfrm>
        </p:spPr>
        <p:txBody>
          <a:bodyPr/>
          <a:lstStyle/>
          <a:p>
            <a:r>
              <a:rPr lang="en-US"/>
              <a:t>HAVV Background:  Conceptual Process</a:t>
            </a:r>
          </a:p>
          <a:p>
            <a:r>
              <a:rPr lang="en-US"/>
              <a:t>Research Questions</a:t>
            </a:r>
          </a:p>
          <a:p>
            <a:r>
              <a:rPr lang="en-US"/>
              <a:t>Sample HAVV Sheet</a:t>
            </a:r>
          </a:p>
          <a:p>
            <a:r>
              <a:rPr lang="en-US"/>
              <a:t>Example State HAVV Charts [Maryland]</a:t>
            </a:r>
          </a:p>
          <a:p>
            <a:r>
              <a:rPr lang="en-US"/>
              <a:t>Breakdown of HAVV in the States</a:t>
            </a:r>
          </a:p>
          <a:p>
            <a:pPr lvl="1"/>
            <a:r>
              <a:rPr lang="en-US"/>
              <a:t>Near 100% Nonmatch Rates (sometimes) [8]</a:t>
            </a:r>
          </a:p>
          <a:p>
            <a:pPr lvl="1"/>
            <a:r>
              <a:rPr lang="en-US"/>
              <a:t>Current HAVV Data Issues [18]</a:t>
            </a:r>
          </a:p>
          <a:p>
            <a:pPr lvl="1"/>
            <a:r>
              <a:rPr lang="en-US"/>
              <a:t>States with “Consistent” Reporting [10]</a:t>
            </a:r>
          </a:p>
          <a:p>
            <a:pPr lvl="1"/>
            <a:r>
              <a:rPr lang="en-US"/>
              <a:t>Low Transactions or Minimally Participating [7]</a:t>
            </a:r>
          </a:p>
          <a:p>
            <a:r>
              <a:rPr lang="en-US"/>
              <a:t>Online GitHub Resources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82793-7C9A-6B28-BCBB-D7BA6B97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AE5742-CF93-8238-E20F-1F90939407DA}"/>
              </a:ext>
            </a:extLst>
          </p:cNvPr>
          <p:cNvSpPr txBox="1"/>
          <p:nvPr/>
        </p:nvSpPr>
        <p:spPr>
          <a:xfrm>
            <a:off x="8020340" y="3658394"/>
            <a:ext cx="3596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States not participating in HAVV:</a:t>
            </a:r>
            <a:br>
              <a:rPr lang="en-US">
                <a:solidFill>
                  <a:srgbClr val="0070C0"/>
                </a:solidFill>
              </a:rPr>
            </a:br>
            <a:r>
              <a:rPr lang="en-US">
                <a:solidFill>
                  <a:srgbClr val="0070C0"/>
                </a:solidFill>
              </a:rPr>
              <a:t>KY, NM, ND, SC, TN, VA, WI, WV [8]</a:t>
            </a:r>
          </a:p>
        </p:txBody>
      </p:sp>
    </p:spTree>
    <p:extLst>
      <p:ext uri="{BB962C8B-B14F-4D97-AF65-F5344CB8AC3E}">
        <p14:creationId xmlns:p14="http://schemas.microsoft.com/office/powerpoint/2010/main" val="1638432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59498-5548-F2F7-AAB9-53295FD4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Current HAVV Data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C006C-8126-CD84-AAA7-AD47BE8B1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Variety of past and current HAVV issues</a:t>
            </a:r>
          </a:p>
          <a:p>
            <a:endParaRPr lang="en-US"/>
          </a:p>
          <a:p>
            <a:r>
              <a:rPr lang="en-US"/>
              <a:t>Irregular weekly transaction rates</a:t>
            </a:r>
          </a:p>
          <a:p>
            <a:r>
              <a:rPr lang="en-US"/>
              <a:t>High/irregular nonmatching percentage</a:t>
            </a:r>
          </a:p>
          <a:p>
            <a:r>
              <a:rPr lang="en-US"/>
              <a:t>High/irregular death match percentage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E9404-13B5-0BFF-772B-AAE43FE1D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77E2E-7E91-0BAF-A921-EE4AB5845640}"/>
              </a:ext>
            </a:extLst>
          </p:cNvPr>
          <p:cNvSpPr txBox="1"/>
          <p:nvPr/>
        </p:nvSpPr>
        <p:spPr>
          <a:xfrm>
            <a:off x="793866" y="4983679"/>
            <a:ext cx="8621684" cy="1509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b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AL, AK, AZ, AR, CO, IA, IL, KS, MA, MO, MT, NC, OH, OR, PA, RI, SD, UT [18]</a:t>
            </a:r>
          </a:p>
        </p:txBody>
      </p:sp>
    </p:spTree>
    <p:extLst>
      <p:ext uri="{BB962C8B-B14F-4D97-AF65-F5344CB8AC3E}">
        <p14:creationId xmlns:p14="http://schemas.microsoft.com/office/powerpoint/2010/main" val="424540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Alabama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914400" y="1371600"/>
            <a:ext cx="42362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Very recent </a:t>
            </a:r>
            <a:r>
              <a:rPr lang="en-US" b="0" i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pectral"/>
              </a:rPr>
              <a:t>spike in transactions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and increased nonmatching transactions.</a:t>
            </a:r>
          </a:p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endParaRPr lang="en-US">
              <a:solidFill>
                <a:srgbClr val="363737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endParaRPr lang="en-US">
              <a:solidFill>
                <a:srgbClr val="363737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endParaRPr lang="en-US">
              <a:solidFill>
                <a:srgbClr val="363737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endParaRPr lang="en-US">
              <a:solidFill>
                <a:srgbClr val="363737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endParaRPr lang="en-US">
              <a:solidFill>
                <a:srgbClr val="363737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Why has the </a:t>
            </a:r>
            <a:r>
              <a:rPr lang="en-US" b="1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deceased match rate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been mostly 20+% since 2017?</a:t>
            </a:r>
          </a:p>
          <a:p>
            <a:pPr algn="l"/>
            <a:endParaRPr lang="en-US">
              <a:solidFill>
                <a:srgbClr val="363737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What happened before the 2016 election?</a:t>
            </a:r>
          </a:p>
          <a:p>
            <a:pPr algn="l"/>
            <a:endParaRPr lang="en-US">
              <a:solidFill>
                <a:srgbClr val="363737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endParaRPr lang="en-US">
              <a:solidFill>
                <a:srgbClr val="363737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C1870-9E43-CB5F-E75B-B4717791A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0D1243-3A76-7146-1470-ED02E8C21CB0}"/>
              </a:ext>
            </a:extLst>
          </p:cNvPr>
          <p:cNvSpPr/>
          <p:nvPr/>
        </p:nvSpPr>
        <p:spPr>
          <a:xfrm>
            <a:off x="10474296" y="356616"/>
            <a:ext cx="2402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45AED6-BB1E-B903-291A-79DD7FC5B624}"/>
              </a:ext>
            </a:extLst>
          </p:cNvPr>
          <p:cNvSpPr/>
          <p:nvPr/>
        </p:nvSpPr>
        <p:spPr>
          <a:xfrm>
            <a:off x="7627716" y="5139160"/>
            <a:ext cx="3086779" cy="72920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A44465-4613-B13A-31B0-622A76FE7225}"/>
              </a:ext>
            </a:extLst>
          </p:cNvPr>
          <p:cNvSpPr/>
          <p:nvPr/>
        </p:nvSpPr>
        <p:spPr>
          <a:xfrm>
            <a:off x="7291158" y="2565998"/>
            <a:ext cx="343702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9EB050-25EA-82F0-D0D6-C08B212A0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644" y="5331944"/>
            <a:ext cx="4131473" cy="8545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315654-758F-21F6-49C2-8BFAC06F1A80}"/>
              </a:ext>
            </a:extLst>
          </p:cNvPr>
          <p:cNvSpPr/>
          <p:nvPr/>
        </p:nvSpPr>
        <p:spPr>
          <a:xfrm>
            <a:off x="1021644" y="5808754"/>
            <a:ext cx="3200312" cy="1991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7A56C4-C687-70EF-977B-C94763D41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18" y="1960605"/>
            <a:ext cx="4182226" cy="188554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ED21216-82EF-9527-7546-5DE4D9548578}"/>
              </a:ext>
            </a:extLst>
          </p:cNvPr>
          <p:cNvSpPr/>
          <p:nvPr/>
        </p:nvSpPr>
        <p:spPr>
          <a:xfrm>
            <a:off x="982634" y="2977341"/>
            <a:ext cx="3239322" cy="86881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7BE6EA-A1D3-82B2-0A1F-B3569BD2166F}"/>
              </a:ext>
            </a:extLst>
          </p:cNvPr>
          <p:cNvSpPr/>
          <p:nvPr/>
        </p:nvSpPr>
        <p:spPr>
          <a:xfrm>
            <a:off x="8909806" y="356616"/>
            <a:ext cx="343701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924B7C-D3FD-3F26-6CFE-F0DEEA9D86D6}"/>
              </a:ext>
            </a:extLst>
          </p:cNvPr>
          <p:cNvSpPr/>
          <p:nvPr/>
        </p:nvSpPr>
        <p:spPr>
          <a:xfrm>
            <a:off x="7431899" y="356775"/>
            <a:ext cx="343701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B1A954-65C9-0C8E-14F6-C73EBA5049D0}"/>
              </a:ext>
            </a:extLst>
          </p:cNvPr>
          <p:cNvSpPr/>
          <p:nvPr/>
        </p:nvSpPr>
        <p:spPr>
          <a:xfrm>
            <a:off x="8160218" y="356775"/>
            <a:ext cx="343701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E61F1E-31E5-1315-7ED0-3C771E860302}"/>
              </a:ext>
            </a:extLst>
          </p:cNvPr>
          <p:cNvSpPr/>
          <p:nvPr/>
        </p:nvSpPr>
        <p:spPr>
          <a:xfrm>
            <a:off x="9648946" y="365125"/>
            <a:ext cx="343701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96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Alaska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914400" y="1371600"/>
            <a:ext cx="3764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solidFill>
                  <a:srgbClr val="363737"/>
                </a:solidFill>
                <a:highlight>
                  <a:srgbClr val="FFFFFF"/>
                </a:highlight>
                <a:latin typeface="Spectral"/>
              </a:rPr>
              <a:t>2024 shows declining </a:t>
            </a:r>
            <a:r>
              <a:rPr lang="en-US" b="1">
                <a:solidFill>
                  <a:srgbClr val="363737"/>
                </a:solidFill>
                <a:highlight>
                  <a:srgbClr val="FFFFFF"/>
                </a:highlight>
                <a:latin typeface="Spectral"/>
              </a:rPr>
              <a:t>deceased matching rate</a:t>
            </a:r>
            <a:r>
              <a:rPr lang="en-US">
                <a:solidFill>
                  <a:srgbClr val="363737"/>
                </a:solidFill>
                <a:highlight>
                  <a:srgbClr val="FFFFFF"/>
                </a:highlight>
                <a:latin typeface="Spectral"/>
              </a:rPr>
              <a:t>, but the rate was over 50% earlier this year.  What changed?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E6C552-529E-3523-190C-4FE44F732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1E49B1-FF1F-ED00-3FBE-E41EDDB3E193}"/>
              </a:ext>
            </a:extLst>
          </p:cNvPr>
          <p:cNvSpPr/>
          <p:nvPr/>
        </p:nvSpPr>
        <p:spPr>
          <a:xfrm>
            <a:off x="10344151" y="4679155"/>
            <a:ext cx="350043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C8532A-8E0C-E9F3-EE79-1A1203CCD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75" y="2294930"/>
            <a:ext cx="3625855" cy="41867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ED8C5D4-1474-3FE5-A0B4-B0E4E5EE703C}"/>
              </a:ext>
            </a:extLst>
          </p:cNvPr>
          <p:cNvSpPr/>
          <p:nvPr/>
        </p:nvSpPr>
        <p:spPr>
          <a:xfrm>
            <a:off x="3788569" y="2590719"/>
            <a:ext cx="804861" cy="146939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72011-43EE-F369-C022-8B5443023EC8}"/>
              </a:ext>
            </a:extLst>
          </p:cNvPr>
          <p:cNvSpPr/>
          <p:nvPr/>
        </p:nvSpPr>
        <p:spPr>
          <a:xfrm>
            <a:off x="3788568" y="2825702"/>
            <a:ext cx="804861" cy="146939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A2FB1-F643-38FB-D693-52BBFA61781B}"/>
              </a:ext>
            </a:extLst>
          </p:cNvPr>
          <p:cNvSpPr txBox="1"/>
          <p:nvPr/>
        </p:nvSpPr>
        <p:spPr>
          <a:xfrm rot="18769460">
            <a:off x="2202483" y="3935547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“n”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6AED3B-6272-9BD2-A853-BF582737C350}"/>
              </a:ext>
            </a:extLst>
          </p:cNvPr>
          <p:cNvSpPr/>
          <p:nvPr/>
        </p:nvSpPr>
        <p:spPr>
          <a:xfrm>
            <a:off x="8963147" y="356616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6BB622-AB13-05D2-974C-FBEFFDEA0CEE}"/>
              </a:ext>
            </a:extLst>
          </p:cNvPr>
          <p:cNvSpPr/>
          <p:nvPr/>
        </p:nvSpPr>
        <p:spPr>
          <a:xfrm>
            <a:off x="7462380" y="356775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E0F93F-CE4E-6E16-0A19-26B34CCAE0F6}"/>
              </a:ext>
            </a:extLst>
          </p:cNvPr>
          <p:cNvSpPr/>
          <p:nvPr/>
        </p:nvSpPr>
        <p:spPr>
          <a:xfrm>
            <a:off x="8205939" y="356775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936C0C-1481-94C6-5CC8-391E524E6EA5}"/>
              </a:ext>
            </a:extLst>
          </p:cNvPr>
          <p:cNvSpPr/>
          <p:nvPr/>
        </p:nvSpPr>
        <p:spPr>
          <a:xfrm>
            <a:off x="6705172" y="365125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0AC67E-B830-A5E6-74B3-36A6C0CE966F}"/>
              </a:ext>
            </a:extLst>
          </p:cNvPr>
          <p:cNvSpPr/>
          <p:nvPr/>
        </p:nvSpPr>
        <p:spPr>
          <a:xfrm>
            <a:off x="9696259" y="349841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15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00DB07-6D2E-DC6A-6EC1-EA6B7F037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Arizona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6428F7-303F-AA72-51FF-DB5F5DDA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23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B1E032-1CE6-040C-E128-98498D73C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5" y="136525"/>
            <a:ext cx="5052070" cy="65379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B3CA46-E0F2-80C1-BC85-5BA6741F04D9}"/>
              </a:ext>
            </a:extLst>
          </p:cNvPr>
          <p:cNvSpPr/>
          <p:nvPr/>
        </p:nvSpPr>
        <p:spPr>
          <a:xfrm>
            <a:off x="9865481" y="351628"/>
            <a:ext cx="76119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7C00E2-0B7C-8F3A-90B8-A7D06D8504FF}"/>
              </a:ext>
            </a:extLst>
          </p:cNvPr>
          <p:cNvSpPr/>
          <p:nvPr/>
        </p:nvSpPr>
        <p:spPr>
          <a:xfrm>
            <a:off x="9823366" y="2544819"/>
            <a:ext cx="803305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A10F6-4095-7CAD-04DB-866F84D2298B}"/>
              </a:ext>
            </a:extLst>
          </p:cNvPr>
          <p:cNvSpPr txBox="1"/>
          <p:nvPr/>
        </p:nvSpPr>
        <p:spPr>
          <a:xfrm>
            <a:off x="914400" y="1371600"/>
            <a:ext cx="42077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Why are </a:t>
            </a:r>
            <a:r>
              <a:rPr lang="en-US" b="1">
                <a:solidFill>
                  <a:srgbClr val="0070C0"/>
                </a:solidFill>
              </a:rPr>
              <a:t>total transactions </a:t>
            </a:r>
            <a:r>
              <a:rPr lang="en-US"/>
              <a:t>erratic but trending upward in 2023-2024?</a:t>
            </a:r>
          </a:p>
          <a:p>
            <a:endParaRPr lang="en-US"/>
          </a:p>
          <a:p>
            <a:r>
              <a:rPr lang="en-US"/>
              <a:t>Some large swings in </a:t>
            </a:r>
            <a:r>
              <a:rPr lang="en-US" b="1">
                <a:solidFill>
                  <a:srgbClr val="FF0000"/>
                </a:solidFill>
              </a:rPr>
              <a:t>nonmatching rates </a:t>
            </a:r>
            <a:r>
              <a:rPr lang="en-US"/>
              <a:t>since mid-2022.  Sometimes lower in late 2023 than 2022, but steadily increasing now.</a:t>
            </a:r>
          </a:p>
          <a:p>
            <a:endParaRPr lang="en-US"/>
          </a:p>
          <a:p>
            <a:r>
              <a:rPr lang="en-US" b="1"/>
              <a:t>Percent Deceased in Matching </a:t>
            </a:r>
            <a:r>
              <a:rPr lang="en-US"/>
              <a:t>is at a very low rate since mid-2022.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1F50C1-7F85-0236-4556-15915AD274B8}"/>
              </a:ext>
            </a:extLst>
          </p:cNvPr>
          <p:cNvCxnSpPr>
            <a:cxnSpLocks/>
          </p:cNvCxnSpPr>
          <p:nvPr/>
        </p:nvCxnSpPr>
        <p:spPr>
          <a:xfrm flipV="1">
            <a:off x="9764684" y="1064029"/>
            <a:ext cx="1124989" cy="38792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170A74-FC35-B019-885C-915DEF55E376}"/>
              </a:ext>
            </a:extLst>
          </p:cNvPr>
          <p:cNvCxnSpPr>
            <a:cxnSpLocks/>
          </p:cNvCxnSpPr>
          <p:nvPr/>
        </p:nvCxnSpPr>
        <p:spPr>
          <a:xfrm flipV="1">
            <a:off x="10218367" y="3637527"/>
            <a:ext cx="510593" cy="238732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6314417-483B-FA48-32C6-1D0F7803557A}"/>
              </a:ext>
            </a:extLst>
          </p:cNvPr>
          <p:cNvSpPr/>
          <p:nvPr/>
        </p:nvSpPr>
        <p:spPr>
          <a:xfrm>
            <a:off x="9016487" y="356616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80595-252E-64F0-C799-69D5AC30F4AB}"/>
              </a:ext>
            </a:extLst>
          </p:cNvPr>
          <p:cNvSpPr/>
          <p:nvPr/>
        </p:nvSpPr>
        <p:spPr>
          <a:xfrm>
            <a:off x="7530960" y="356775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B543B-AC29-B423-CD42-41A5C6605250}"/>
              </a:ext>
            </a:extLst>
          </p:cNvPr>
          <p:cNvSpPr/>
          <p:nvPr/>
        </p:nvSpPr>
        <p:spPr>
          <a:xfrm>
            <a:off x="8266899" y="356775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5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F52B9C-C823-94F7-72BD-A57F6DF26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37160"/>
            <a:ext cx="5052070" cy="6537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Arkansas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914400" y="1371600"/>
            <a:ext cx="3764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Processed all Arkansas voters in late 2022 and early 2023?</a:t>
            </a:r>
          </a:p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0B3E1E-0CC9-E55E-972E-03255CE62E57}"/>
              </a:ext>
            </a:extLst>
          </p:cNvPr>
          <p:cNvSpPr/>
          <p:nvPr/>
        </p:nvSpPr>
        <p:spPr>
          <a:xfrm>
            <a:off x="9519794" y="2521082"/>
            <a:ext cx="65393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87B9A-9B03-44C0-CD58-1407508A27EB}"/>
              </a:ext>
            </a:extLst>
          </p:cNvPr>
          <p:cNvSpPr/>
          <p:nvPr/>
        </p:nvSpPr>
        <p:spPr>
          <a:xfrm>
            <a:off x="9454765" y="365125"/>
            <a:ext cx="267838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E7A0-327F-CF58-4A57-071846F186CB}"/>
              </a:ext>
            </a:extLst>
          </p:cNvPr>
          <p:cNvSpPr txBox="1"/>
          <p:nvPr/>
        </p:nvSpPr>
        <p:spPr>
          <a:xfrm>
            <a:off x="8665073" y="237159"/>
            <a:ext cx="854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Whole </a:t>
            </a:r>
            <a:br>
              <a:rPr lang="en-US"/>
            </a:br>
            <a:r>
              <a:rPr lang="en-US"/>
              <a:t>State?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F4E48D1-DC13-2DA4-4FB0-BE293C4AC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33" y="2092537"/>
            <a:ext cx="4740627" cy="109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49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D3322C-1180-6190-E613-42488AF9E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Colorado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25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8C0B3A-7DBD-6D73-7B81-FC23FF8896F4}"/>
              </a:ext>
            </a:extLst>
          </p:cNvPr>
          <p:cNvSpPr/>
          <p:nvPr/>
        </p:nvSpPr>
        <p:spPr>
          <a:xfrm>
            <a:off x="9686441" y="3029952"/>
            <a:ext cx="909234" cy="97639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EED8A-7C34-AE57-EF5E-F56E85A34FA8}"/>
              </a:ext>
            </a:extLst>
          </p:cNvPr>
          <p:cNvSpPr txBox="1"/>
          <p:nvPr/>
        </p:nvSpPr>
        <p:spPr>
          <a:xfrm>
            <a:off x="914400" y="1371600"/>
            <a:ext cx="3764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solidFill>
                  <a:srgbClr val="363737"/>
                </a:solidFill>
                <a:highlight>
                  <a:srgbClr val="FFFFFF"/>
                </a:highlight>
                <a:latin typeface="Spectral"/>
              </a:rPr>
              <a:t>3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0+% </a:t>
            </a:r>
            <a:r>
              <a:rPr lang="en-US" b="1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pectral"/>
              </a:rPr>
              <a:t>nonmatch rate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since early 2022 through 2024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871ADB-B8A9-100A-82F6-B7EDD7FE34E0}"/>
              </a:ext>
            </a:extLst>
          </p:cNvPr>
          <p:cNvSpPr txBox="1"/>
          <p:nvPr/>
        </p:nvSpPr>
        <p:spPr>
          <a:xfrm>
            <a:off x="9211159" y="2493441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100% of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4F0522-C23B-3D16-B167-CA4991A3C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132086"/>
            <a:ext cx="4442847" cy="16575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9F1837-4A45-7414-DCF7-D82FC3EFDD02}"/>
              </a:ext>
            </a:extLst>
          </p:cNvPr>
          <p:cNvSpPr/>
          <p:nvPr/>
        </p:nvSpPr>
        <p:spPr>
          <a:xfrm>
            <a:off x="914400" y="2429753"/>
            <a:ext cx="3257549" cy="49918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9A162A-AF69-D13E-D75F-2C23834A6722}"/>
              </a:ext>
            </a:extLst>
          </p:cNvPr>
          <p:cNvSpPr/>
          <p:nvPr/>
        </p:nvSpPr>
        <p:spPr>
          <a:xfrm>
            <a:off x="914399" y="3047126"/>
            <a:ext cx="3257549" cy="74255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D5087E-4FF6-1C20-25CD-3921C8298F06}"/>
              </a:ext>
            </a:extLst>
          </p:cNvPr>
          <p:cNvSpPr/>
          <p:nvPr/>
        </p:nvSpPr>
        <p:spPr>
          <a:xfrm>
            <a:off x="8991024" y="356616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E50C72-38AC-2ED6-7A12-52DEABED1E68}"/>
              </a:ext>
            </a:extLst>
          </p:cNvPr>
          <p:cNvSpPr/>
          <p:nvPr/>
        </p:nvSpPr>
        <p:spPr>
          <a:xfrm>
            <a:off x="7500480" y="356775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646BE-AA97-DF68-5C2C-D3BE596631F6}"/>
              </a:ext>
            </a:extLst>
          </p:cNvPr>
          <p:cNvSpPr/>
          <p:nvPr/>
        </p:nvSpPr>
        <p:spPr>
          <a:xfrm>
            <a:off x="8235610" y="356616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D7AF94-808D-DF5C-F9FB-771B4F674B6A}"/>
              </a:ext>
            </a:extLst>
          </p:cNvPr>
          <p:cNvSpPr/>
          <p:nvPr/>
        </p:nvSpPr>
        <p:spPr>
          <a:xfrm>
            <a:off x="6751652" y="356616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3DA863-14E3-C2E7-8FCC-423628CE7F3C}"/>
              </a:ext>
            </a:extLst>
          </p:cNvPr>
          <p:cNvSpPr/>
          <p:nvPr/>
        </p:nvSpPr>
        <p:spPr>
          <a:xfrm>
            <a:off x="9721946" y="356616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75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Iowa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914400" y="1371600"/>
            <a:ext cx="3764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Why is the deceased match rate climbing this year? And last year?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76113-40B9-555E-5219-753C26CAC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4088F2-FA0D-E7FC-8F9E-0068E59BE6A6}"/>
              </a:ext>
            </a:extLst>
          </p:cNvPr>
          <p:cNvSpPr/>
          <p:nvPr/>
        </p:nvSpPr>
        <p:spPr>
          <a:xfrm>
            <a:off x="10371431" y="4543583"/>
            <a:ext cx="286238" cy="159548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607CE-8A84-9BED-ACAC-DA1CEF0660B7}"/>
              </a:ext>
            </a:extLst>
          </p:cNvPr>
          <p:cNvSpPr/>
          <p:nvPr/>
        </p:nvSpPr>
        <p:spPr>
          <a:xfrm>
            <a:off x="8879741" y="356616"/>
            <a:ext cx="36370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C1B328-54A6-14FA-A9E1-03FD5F697681}"/>
              </a:ext>
            </a:extLst>
          </p:cNvPr>
          <p:cNvSpPr/>
          <p:nvPr/>
        </p:nvSpPr>
        <p:spPr>
          <a:xfrm>
            <a:off x="7391400" y="356775"/>
            <a:ext cx="3589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861BE3-E28C-8882-E99D-30DAB486DC73}"/>
              </a:ext>
            </a:extLst>
          </p:cNvPr>
          <p:cNvSpPr/>
          <p:nvPr/>
        </p:nvSpPr>
        <p:spPr>
          <a:xfrm>
            <a:off x="8130153" y="356775"/>
            <a:ext cx="36370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E869E8-2097-A018-69B1-B481075AB3E6}"/>
              </a:ext>
            </a:extLst>
          </p:cNvPr>
          <p:cNvSpPr/>
          <p:nvPr/>
        </p:nvSpPr>
        <p:spPr>
          <a:xfrm>
            <a:off x="6618406" y="356616"/>
            <a:ext cx="3589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3C91C1-B5F7-ECED-F29C-A9BEA1366E5A}"/>
              </a:ext>
            </a:extLst>
          </p:cNvPr>
          <p:cNvSpPr/>
          <p:nvPr/>
        </p:nvSpPr>
        <p:spPr>
          <a:xfrm>
            <a:off x="9623300" y="356616"/>
            <a:ext cx="3589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46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Illinois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914400" y="1371600"/>
            <a:ext cx="37646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For some reason </a:t>
            </a:r>
            <a:r>
              <a:rPr lang="en-US" b="0" i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pectral"/>
              </a:rPr>
              <a:t>transaction volume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in Illinois was down in 2022 and early 2023 to about 1200/week, but </a:t>
            </a:r>
            <a:r>
              <a:rPr lang="en-US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pectral"/>
              </a:rPr>
              <a:t>nonmatch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and </a:t>
            </a:r>
            <a:r>
              <a:rPr lang="en-US" b="1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match but deceased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 rates were higher during this same period.  </a:t>
            </a:r>
          </a:p>
          <a:p>
            <a:pPr algn="l"/>
            <a:endParaRPr lang="en-US">
              <a:solidFill>
                <a:srgbClr val="363737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A normal  </a:t>
            </a:r>
            <a:r>
              <a:rPr lang="en-US" b="0" i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pectral"/>
              </a:rPr>
              <a:t>transaction rate 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was then seen in late 2023 and so far in 2024.</a:t>
            </a:r>
          </a:p>
          <a:p>
            <a:pPr algn="l"/>
            <a:endParaRPr lang="en-US">
              <a:solidFill>
                <a:srgbClr val="363737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The </a:t>
            </a:r>
            <a:r>
              <a:rPr lang="en-US" b="1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deceased match rate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was quite high in 2022 and early 2023.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25811-5E3B-EF4E-7944-D712C7620BDF}"/>
              </a:ext>
            </a:extLst>
          </p:cNvPr>
          <p:cNvSpPr txBox="1"/>
          <p:nvPr/>
        </p:nvSpPr>
        <p:spPr>
          <a:xfrm>
            <a:off x="838200" y="5969655"/>
            <a:ext cx="2771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watchdoglab.substack.com/p/</a:t>
            </a:r>
            <a:br>
              <a:rPr lang="en-US" sz="1400"/>
            </a:br>
            <a:r>
              <a:rPr lang="en-US" sz="1400"/>
              <a:t>questions-about-help-america-vote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BD9FE2-30B0-D397-45BF-FEA0F2B1A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0B3E1E-0CC9-E55E-972E-03255CE62E57}"/>
              </a:ext>
            </a:extLst>
          </p:cNvPr>
          <p:cNvSpPr/>
          <p:nvPr/>
        </p:nvSpPr>
        <p:spPr>
          <a:xfrm>
            <a:off x="9501259" y="2521082"/>
            <a:ext cx="65393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008ED2-00CB-ACB4-9961-DF6AAA71374B}"/>
              </a:ext>
            </a:extLst>
          </p:cNvPr>
          <p:cNvSpPr/>
          <p:nvPr/>
        </p:nvSpPr>
        <p:spPr>
          <a:xfrm>
            <a:off x="9501259" y="4692610"/>
            <a:ext cx="65393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1B5F3E-B623-8FC6-C2C2-793D6B0739EF}"/>
              </a:ext>
            </a:extLst>
          </p:cNvPr>
          <p:cNvSpPr/>
          <p:nvPr/>
        </p:nvSpPr>
        <p:spPr>
          <a:xfrm>
            <a:off x="9556399" y="1539240"/>
            <a:ext cx="574589" cy="285992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F31C84-66E5-5576-2447-7C0DA7C736CC}"/>
              </a:ext>
            </a:extLst>
          </p:cNvPr>
          <p:cNvSpPr/>
          <p:nvPr/>
        </p:nvSpPr>
        <p:spPr>
          <a:xfrm>
            <a:off x="8967472" y="356616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D8E631-CB98-6561-5439-0A7F6E1B1870}"/>
              </a:ext>
            </a:extLst>
          </p:cNvPr>
          <p:cNvSpPr/>
          <p:nvPr/>
        </p:nvSpPr>
        <p:spPr>
          <a:xfrm>
            <a:off x="7481945" y="356775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056894-9434-9788-21B5-844A097A70B9}"/>
              </a:ext>
            </a:extLst>
          </p:cNvPr>
          <p:cNvSpPr/>
          <p:nvPr/>
        </p:nvSpPr>
        <p:spPr>
          <a:xfrm>
            <a:off x="8217884" y="356775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26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Kansas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914399" y="1371600"/>
            <a:ext cx="40563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pectral"/>
              </a:rPr>
              <a:t>Transaction counts </a:t>
            </a:r>
            <a:r>
              <a:rPr lang="en-US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suggest whole Kansas voter file processed through HAVV starting in mid-2020? But HAVV supposedly is only for new applications?</a:t>
            </a:r>
          </a:p>
          <a:p>
            <a:pPr algn="l"/>
            <a:endParaRPr lang="en-US" b="1">
              <a:solidFill>
                <a:srgbClr val="363737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Why was </a:t>
            </a:r>
            <a:r>
              <a:rPr lang="en-US" b="1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pectral"/>
              </a:rPr>
              <a:t>nonmatch rate ~30% </a:t>
            </a:r>
            <a:r>
              <a:rPr lang="en-US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while processing whole state file?</a:t>
            </a:r>
          </a:p>
          <a:p>
            <a:pPr algn="l"/>
            <a:endParaRPr lang="en-US">
              <a:solidFill>
                <a:srgbClr val="363737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Increase in </a:t>
            </a:r>
            <a:r>
              <a:rPr lang="en-US" b="1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death match rate </a:t>
            </a:r>
            <a:r>
              <a:rPr lang="en-US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in 2024.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25811-5E3B-EF4E-7944-D712C7620BDF}"/>
              </a:ext>
            </a:extLst>
          </p:cNvPr>
          <p:cNvSpPr txBox="1"/>
          <p:nvPr/>
        </p:nvSpPr>
        <p:spPr>
          <a:xfrm>
            <a:off x="819157" y="6277302"/>
            <a:ext cx="2946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https://watchdoglab.substack.com/p/</a:t>
            </a:r>
            <a:br>
              <a:rPr lang="en-US" sz="1400"/>
            </a:br>
            <a:r>
              <a:rPr lang="en-US" sz="1400"/>
              <a:t>understanding-kansas-help-america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376F1B-29AB-652B-D478-ED5B2B75020C}"/>
              </a:ext>
            </a:extLst>
          </p:cNvPr>
          <p:cNvSpPr/>
          <p:nvPr/>
        </p:nvSpPr>
        <p:spPr>
          <a:xfrm>
            <a:off x="8511703" y="246875"/>
            <a:ext cx="505838" cy="624600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6EA2DD-947C-8BB2-0365-2DCE7246C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362" y="136525"/>
            <a:ext cx="5052070" cy="65379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1493D6-0AD6-204B-276B-58D44C2D61F4}"/>
              </a:ext>
            </a:extLst>
          </p:cNvPr>
          <p:cNvSpPr txBox="1"/>
          <p:nvPr/>
        </p:nvSpPr>
        <p:spPr>
          <a:xfrm>
            <a:off x="8511703" y="246875"/>
            <a:ext cx="854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Whole </a:t>
            </a:r>
            <a:br>
              <a:rPr lang="en-US"/>
            </a:br>
            <a:r>
              <a:rPr lang="en-US"/>
              <a:t>State?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57A982-0F5D-D1A7-EF08-24640A1D54AD}"/>
              </a:ext>
            </a:extLst>
          </p:cNvPr>
          <p:cNvCxnSpPr>
            <a:cxnSpLocks/>
          </p:cNvCxnSpPr>
          <p:nvPr/>
        </p:nvCxnSpPr>
        <p:spPr>
          <a:xfrm flipV="1">
            <a:off x="9203155" y="5346357"/>
            <a:ext cx="1784277" cy="648012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E335314-77B1-563F-6B12-B8317399B002}"/>
              </a:ext>
            </a:extLst>
          </p:cNvPr>
          <p:cNvSpPr/>
          <p:nvPr/>
        </p:nvSpPr>
        <p:spPr>
          <a:xfrm>
            <a:off x="8939064" y="358946"/>
            <a:ext cx="576412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FCDCD7-E39F-3EEB-CFD5-20DEB03CA42E}"/>
              </a:ext>
            </a:extLst>
          </p:cNvPr>
          <p:cNvSpPr/>
          <p:nvPr/>
        </p:nvSpPr>
        <p:spPr>
          <a:xfrm>
            <a:off x="8939063" y="2498429"/>
            <a:ext cx="505839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02771E-0321-21CC-8F7C-B3C084B33D04}"/>
              </a:ext>
            </a:extLst>
          </p:cNvPr>
          <p:cNvSpPr/>
          <p:nvPr/>
        </p:nvSpPr>
        <p:spPr>
          <a:xfrm>
            <a:off x="8939064" y="4648782"/>
            <a:ext cx="505838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E081CB-FE4A-3540-A531-CB482CDD5884}"/>
              </a:ext>
            </a:extLst>
          </p:cNvPr>
          <p:cNvSpPr/>
          <p:nvPr/>
        </p:nvSpPr>
        <p:spPr>
          <a:xfrm>
            <a:off x="10409645" y="4688789"/>
            <a:ext cx="151263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E985AB-13FD-E14B-F9CA-5F77919921D6}"/>
              </a:ext>
            </a:extLst>
          </p:cNvPr>
          <p:cNvSpPr/>
          <p:nvPr/>
        </p:nvSpPr>
        <p:spPr>
          <a:xfrm>
            <a:off x="9982200" y="2496228"/>
            <a:ext cx="204788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BA93D2-40FB-4F0C-38C4-A3B0F1DAE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54" y="3928999"/>
            <a:ext cx="3628859" cy="213025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C96A817-764C-C354-A40E-BB0F0ABC022A}"/>
              </a:ext>
            </a:extLst>
          </p:cNvPr>
          <p:cNvSpPr/>
          <p:nvPr/>
        </p:nvSpPr>
        <p:spPr>
          <a:xfrm>
            <a:off x="951648" y="5450682"/>
            <a:ext cx="3713221" cy="608569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91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FFA271-584C-7E8B-381A-8DC69D44F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Massachusetts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914400" y="1371600"/>
            <a:ext cx="37646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pectral"/>
              </a:rPr>
              <a:t>Weekly transactions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in Massachuetts are fairly small.</a:t>
            </a:r>
          </a:p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Massachusetts’ </a:t>
            </a:r>
            <a:r>
              <a:rPr lang="en-US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pectral"/>
              </a:rPr>
              <a:t>nonmatch rate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has been trending upward and is now often over 40%</a:t>
            </a:r>
            <a:r>
              <a:rPr lang="en-US">
                <a:solidFill>
                  <a:srgbClr val="363737"/>
                </a:solidFill>
                <a:highlight>
                  <a:srgbClr val="FFFFFF"/>
                </a:highlight>
                <a:latin typeface="Spectral"/>
              </a:rPr>
              <a:t>.</a:t>
            </a:r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12DD86-9895-B5FE-E097-19A366675374}"/>
              </a:ext>
            </a:extLst>
          </p:cNvPr>
          <p:cNvSpPr/>
          <p:nvPr/>
        </p:nvSpPr>
        <p:spPr>
          <a:xfrm>
            <a:off x="9108281" y="2542327"/>
            <a:ext cx="1518389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035076-8175-984E-FF85-589F96E5B2A2}"/>
              </a:ext>
            </a:extLst>
          </p:cNvPr>
          <p:cNvCxnSpPr>
            <a:cxnSpLocks/>
          </p:cNvCxnSpPr>
          <p:nvPr/>
        </p:nvCxnSpPr>
        <p:spPr>
          <a:xfrm flipV="1">
            <a:off x="6535119" y="3094495"/>
            <a:ext cx="4091552" cy="467533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85A703F-A34D-C085-69B8-4076D74647F6}"/>
              </a:ext>
            </a:extLst>
          </p:cNvPr>
          <p:cNvSpPr/>
          <p:nvPr/>
        </p:nvSpPr>
        <p:spPr>
          <a:xfrm>
            <a:off x="8122444" y="2542327"/>
            <a:ext cx="707232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410F42-A973-2929-6EB2-6B44AC991299}"/>
              </a:ext>
            </a:extLst>
          </p:cNvPr>
          <p:cNvSpPr/>
          <p:nvPr/>
        </p:nvSpPr>
        <p:spPr>
          <a:xfrm>
            <a:off x="8963147" y="356616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D6AB42-E757-A8A8-F00D-350FAA4D1E63}"/>
              </a:ext>
            </a:extLst>
          </p:cNvPr>
          <p:cNvSpPr/>
          <p:nvPr/>
        </p:nvSpPr>
        <p:spPr>
          <a:xfrm>
            <a:off x="7462380" y="356775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3B8C14-A4FB-DBC2-315F-F32CEDF9872A}"/>
              </a:ext>
            </a:extLst>
          </p:cNvPr>
          <p:cNvSpPr/>
          <p:nvPr/>
        </p:nvSpPr>
        <p:spPr>
          <a:xfrm>
            <a:off x="8205939" y="356775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D51EA0-0004-A27B-DA04-384B0108005B}"/>
              </a:ext>
            </a:extLst>
          </p:cNvPr>
          <p:cNvSpPr/>
          <p:nvPr/>
        </p:nvSpPr>
        <p:spPr>
          <a:xfrm>
            <a:off x="6689932" y="356616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A6DB74-3A82-DD5A-C293-8466D8C60072}"/>
              </a:ext>
            </a:extLst>
          </p:cNvPr>
          <p:cNvSpPr/>
          <p:nvPr/>
        </p:nvSpPr>
        <p:spPr>
          <a:xfrm>
            <a:off x="9699108" y="356616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94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4A50B-12A4-1139-8BB5-238236A5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HAVV Background: Conceptual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D45DB-786A-2CCB-6AA4-D1BF39A0D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EF4BCC-E3AA-64B4-3F06-7C864BD3C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920" y="1491875"/>
            <a:ext cx="7646280" cy="450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5D7383-6B53-C44A-125E-EE399269DC0E}"/>
              </a:ext>
            </a:extLst>
          </p:cNvPr>
          <p:cNvSpPr txBox="1"/>
          <p:nvPr/>
        </p:nvSpPr>
        <p:spPr>
          <a:xfrm>
            <a:off x="838200" y="6075144"/>
            <a:ext cx="7217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var(--font_family_headings, var(--font_family_headings_preset, var(--font-family-title)))"/>
              </a:rPr>
              <a:t>Questions about Help America Vote Verification data in many states</a:t>
            </a:r>
            <a:br>
              <a:rPr lang="en-US" b="1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var(--font_family_headings, var(--font_family_headings_preset, var(--font-family-title)))"/>
              </a:rPr>
            </a:br>
            <a:r>
              <a:rPr lang="en-US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var(--font_family_headings, var(--font_family_headings_preset, var(--font-family-title)))"/>
              </a:rPr>
              <a:t>https://watchdoglab.substack.com/p/questions-about-help-america-vote</a:t>
            </a:r>
          </a:p>
        </p:txBody>
      </p:sp>
    </p:spTree>
    <p:extLst>
      <p:ext uri="{BB962C8B-B14F-4D97-AF65-F5344CB8AC3E}">
        <p14:creationId xmlns:p14="http://schemas.microsoft.com/office/powerpoint/2010/main" val="782996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F0B196-26FC-17BA-237B-C5985DA5D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Missouri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914400" y="1371600"/>
            <a:ext cx="37646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Why has the weekly </a:t>
            </a:r>
            <a:r>
              <a:rPr lang="en-US" b="1" i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pectral"/>
              </a:rPr>
              <a:t>transaction rate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increased in late 2023 and 2024 with wide wide week-to-week swings?</a:t>
            </a:r>
          </a:p>
          <a:p>
            <a:pPr algn="l"/>
            <a:endParaRPr lang="en-US">
              <a:solidFill>
                <a:srgbClr val="363737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>
                <a:solidFill>
                  <a:srgbClr val="363737"/>
                </a:solidFill>
                <a:highlight>
                  <a:srgbClr val="FFFFFF"/>
                </a:highlight>
                <a:latin typeface="Spectral"/>
              </a:rPr>
              <a:t>Why did the week ending Feb. 17, 2024 have a 32% </a:t>
            </a:r>
            <a:r>
              <a:rPr lang="en-US" b="1">
                <a:solidFill>
                  <a:srgbClr val="363737"/>
                </a:solidFill>
                <a:highlight>
                  <a:srgbClr val="FFFFFF"/>
                </a:highlight>
                <a:latin typeface="Spectral"/>
              </a:rPr>
              <a:t>deceased match </a:t>
            </a:r>
            <a:r>
              <a:rPr lang="en-US">
                <a:solidFill>
                  <a:srgbClr val="363737"/>
                </a:solidFill>
                <a:highlight>
                  <a:srgbClr val="FFFFFF"/>
                </a:highlight>
                <a:latin typeface="Spectral"/>
              </a:rPr>
              <a:t>rate?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34032-1BCE-48B6-52C2-1C9F7D1A65C7}"/>
              </a:ext>
            </a:extLst>
          </p:cNvPr>
          <p:cNvSpPr/>
          <p:nvPr/>
        </p:nvSpPr>
        <p:spPr>
          <a:xfrm>
            <a:off x="10163444" y="365126"/>
            <a:ext cx="458061" cy="160316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5F1759-F0EF-C88C-B221-96B9A3075B4B}"/>
              </a:ext>
            </a:extLst>
          </p:cNvPr>
          <p:cNvSpPr/>
          <p:nvPr/>
        </p:nvSpPr>
        <p:spPr>
          <a:xfrm>
            <a:off x="10352007" y="5398576"/>
            <a:ext cx="83518" cy="911432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FACF54-CA38-6826-7D2E-7079B1CDA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693" y="3455076"/>
            <a:ext cx="4513411" cy="25348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C2A7BD5-AC49-E44F-8E6B-524A4D435281}"/>
              </a:ext>
            </a:extLst>
          </p:cNvPr>
          <p:cNvSpPr/>
          <p:nvPr/>
        </p:nvSpPr>
        <p:spPr>
          <a:xfrm>
            <a:off x="967299" y="4996657"/>
            <a:ext cx="4524805" cy="17065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D3CD98-95FD-A5F7-8906-84F68844A52D}"/>
              </a:ext>
            </a:extLst>
          </p:cNvPr>
          <p:cNvSpPr/>
          <p:nvPr/>
        </p:nvSpPr>
        <p:spPr>
          <a:xfrm>
            <a:off x="9008867" y="356616"/>
            <a:ext cx="280300" cy="160316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EDCD5F-2507-8A72-2A8B-2EAF548A3CF2}"/>
              </a:ext>
            </a:extLst>
          </p:cNvPr>
          <p:cNvSpPr/>
          <p:nvPr/>
        </p:nvSpPr>
        <p:spPr>
          <a:xfrm>
            <a:off x="7546200" y="356775"/>
            <a:ext cx="280300" cy="160316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F4AC27-EB8F-9608-0ED7-C13F4C70EF58}"/>
              </a:ext>
            </a:extLst>
          </p:cNvPr>
          <p:cNvSpPr/>
          <p:nvPr/>
        </p:nvSpPr>
        <p:spPr>
          <a:xfrm>
            <a:off x="8266899" y="356775"/>
            <a:ext cx="280300" cy="160316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C0535D-A78F-074C-0CE2-FCE1EF4E74E7}"/>
              </a:ext>
            </a:extLst>
          </p:cNvPr>
          <p:cNvSpPr/>
          <p:nvPr/>
        </p:nvSpPr>
        <p:spPr>
          <a:xfrm>
            <a:off x="9735595" y="356616"/>
            <a:ext cx="280300" cy="160316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26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Montana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914400" y="1371600"/>
            <a:ext cx="37646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Why did the </a:t>
            </a:r>
            <a:r>
              <a:rPr lang="en-US" b="1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deceased match rate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greatly increase in early 2023 after being fairly stable from 2014 through 2022?  </a:t>
            </a:r>
          </a:p>
          <a:p>
            <a:pPr algn="l"/>
            <a:endParaRPr lang="en-US">
              <a:solidFill>
                <a:srgbClr val="363737"/>
              </a:solidFill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Why has this rate been declining since the spike in eary 2023?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C7653-AAF9-1874-275B-32D485C9D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10828E-7A70-60DC-8789-ACC51DC9407E}"/>
              </a:ext>
            </a:extLst>
          </p:cNvPr>
          <p:cNvSpPr/>
          <p:nvPr/>
        </p:nvSpPr>
        <p:spPr>
          <a:xfrm>
            <a:off x="9982200" y="4543587"/>
            <a:ext cx="585486" cy="160316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0642F0-B088-6704-ED39-CA5B3FD8DB54}"/>
              </a:ext>
            </a:extLst>
          </p:cNvPr>
          <p:cNvSpPr/>
          <p:nvPr/>
        </p:nvSpPr>
        <p:spPr>
          <a:xfrm>
            <a:off x="8963147" y="356616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5977B1-8572-4416-ACB9-34AF6BABA5C0}"/>
              </a:ext>
            </a:extLst>
          </p:cNvPr>
          <p:cNvSpPr/>
          <p:nvPr/>
        </p:nvSpPr>
        <p:spPr>
          <a:xfrm>
            <a:off x="7462380" y="356616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0FCECD-2255-C6EF-FC22-671785919733}"/>
              </a:ext>
            </a:extLst>
          </p:cNvPr>
          <p:cNvSpPr/>
          <p:nvPr/>
        </p:nvSpPr>
        <p:spPr>
          <a:xfrm>
            <a:off x="8205939" y="356775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A22E18-D960-8404-8807-CA17391A1AD3}"/>
              </a:ext>
            </a:extLst>
          </p:cNvPr>
          <p:cNvSpPr/>
          <p:nvPr/>
        </p:nvSpPr>
        <p:spPr>
          <a:xfrm>
            <a:off x="6689932" y="365125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4AFBA-AD12-6427-F818-B6DBEB26DABD}"/>
              </a:ext>
            </a:extLst>
          </p:cNvPr>
          <p:cNvSpPr/>
          <p:nvPr/>
        </p:nvSpPr>
        <p:spPr>
          <a:xfrm>
            <a:off x="9706706" y="365125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80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North Carolina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914400" y="1371600"/>
            <a:ext cx="3764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What caused the </a:t>
            </a:r>
            <a:r>
              <a:rPr lang="en-US" b="0" i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pectral"/>
              </a:rPr>
              <a:t>transaction spike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in April – after the presidential primary?  Why is the </a:t>
            </a:r>
            <a:r>
              <a:rPr lang="en-US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pectral"/>
              </a:rPr>
              <a:t>nonmatch rate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trending higher since 2021?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842A8-F6B7-5A65-761A-FCA6C8782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95C6D3-0058-040D-0E06-6817DAA4223D}"/>
              </a:ext>
            </a:extLst>
          </p:cNvPr>
          <p:cNvSpPr/>
          <p:nvPr/>
        </p:nvSpPr>
        <p:spPr>
          <a:xfrm>
            <a:off x="10443273" y="365760"/>
            <a:ext cx="18339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7928A3-B7B1-9BF0-FFEB-C42C288B7229}"/>
              </a:ext>
            </a:extLst>
          </p:cNvPr>
          <p:cNvCxnSpPr>
            <a:cxnSpLocks/>
          </p:cNvCxnSpPr>
          <p:nvPr/>
        </p:nvCxnSpPr>
        <p:spPr>
          <a:xfrm flipV="1">
            <a:off x="9146328" y="2992383"/>
            <a:ext cx="1388643" cy="492470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3639746-0BE3-A2FD-44B9-AE4312E9ADAA}"/>
              </a:ext>
            </a:extLst>
          </p:cNvPr>
          <p:cNvSpPr/>
          <p:nvPr/>
        </p:nvSpPr>
        <p:spPr>
          <a:xfrm>
            <a:off x="10407944" y="2542657"/>
            <a:ext cx="18339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E18E94-613B-6798-997B-981F586D2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571929"/>
            <a:ext cx="4305300" cy="41243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3BAEF49-0C94-8E4C-186C-BBD7B409254D}"/>
              </a:ext>
            </a:extLst>
          </p:cNvPr>
          <p:cNvSpPr/>
          <p:nvPr/>
        </p:nvSpPr>
        <p:spPr>
          <a:xfrm>
            <a:off x="914400" y="3503101"/>
            <a:ext cx="4305300" cy="90215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548053-8604-B0B7-F3CF-534824E517DE}"/>
              </a:ext>
            </a:extLst>
          </p:cNvPr>
          <p:cNvSpPr/>
          <p:nvPr/>
        </p:nvSpPr>
        <p:spPr>
          <a:xfrm>
            <a:off x="9001247" y="365760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32E1CC-BE6E-5211-7E02-9125A67943B4}"/>
              </a:ext>
            </a:extLst>
          </p:cNvPr>
          <p:cNvSpPr/>
          <p:nvPr/>
        </p:nvSpPr>
        <p:spPr>
          <a:xfrm>
            <a:off x="7538580" y="365760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7FB3F-75CD-FF68-F1B2-82D50F17701F}"/>
              </a:ext>
            </a:extLst>
          </p:cNvPr>
          <p:cNvSpPr/>
          <p:nvPr/>
        </p:nvSpPr>
        <p:spPr>
          <a:xfrm>
            <a:off x="8266899" y="365760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149625-6952-93DA-4AF0-28D70F6A8B97}"/>
              </a:ext>
            </a:extLst>
          </p:cNvPr>
          <p:cNvSpPr/>
          <p:nvPr/>
        </p:nvSpPr>
        <p:spPr>
          <a:xfrm>
            <a:off x="6824873" y="365760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08302F-D275-28F4-EAED-16B9192DB63E}"/>
              </a:ext>
            </a:extLst>
          </p:cNvPr>
          <p:cNvSpPr/>
          <p:nvPr/>
        </p:nvSpPr>
        <p:spPr>
          <a:xfrm>
            <a:off x="9725147" y="365760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01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Ohio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909657" y="1228604"/>
            <a:ext cx="37646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Why were </a:t>
            </a:r>
            <a:r>
              <a:rPr lang="en-US" b="0" i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pectral"/>
              </a:rPr>
              <a:t>weekly transaction rates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so variable from 2014 to 2017?</a:t>
            </a:r>
          </a:p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Why does Ohio often have 70+% </a:t>
            </a:r>
            <a:r>
              <a:rPr lang="en-US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pectral"/>
              </a:rPr>
              <a:t>nonmatch rate </a:t>
            </a:r>
            <a:r>
              <a:rPr lang="en-US">
                <a:solidFill>
                  <a:srgbClr val="363737"/>
                </a:solidFill>
                <a:highlight>
                  <a:srgbClr val="FFFFFF"/>
                </a:highlight>
                <a:latin typeface="Spectral"/>
              </a:rPr>
              <a:t>in recent months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?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6AB07-0663-823D-6BF8-A87C71D5E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6924FE-2225-CAF7-096F-C42ADD149F11}"/>
              </a:ext>
            </a:extLst>
          </p:cNvPr>
          <p:cNvSpPr/>
          <p:nvPr/>
        </p:nvSpPr>
        <p:spPr>
          <a:xfrm>
            <a:off x="10401993" y="2552665"/>
            <a:ext cx="189347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55CE8D-CAE9-8DB2-15B9-A1BE444D1900}"/>
              </a:ext>
            </a:extLst>
          </p:cNvPr>
          <p:cNvSpPr/>
          <p:nvPr/>
        </p:nvSpPr>
        <p:spPr>
          <a:xfrm>
            <a:off x="6671160" y="365760"/>
            <a:ext cx="11144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AD6E3D-7EF5-7E13-85BA-6D3C72EE2F58}"/>
              </a:ext>
            </a:extLst>
          </p:cNvPr>
          <p:cNvSpPr txBox="1"/>
          <p:nvPr/>
        </p:nvSpPr>
        <p:spPr>
          <a:xfrm>
            <a:off x="8307185" y="2552044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 out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C9374C-0A94-68B2-AC78-36DB5C503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754" y="2723296"/>
            <a:ext cx="2823451" cy="39518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472318F-A4EE-7219-E9CD-457F9A8CF226}"/>
              </a:ext>
            </a:extLst>
          </p:cNvPr>
          <p:cNvSpPr/>
          <p:nvPr/>
        </p:nvSpPr>
        <p:spPr>
          <a:xfrm>
            <a:off x="2742075" y="5120639"/>
            <a:ext cx="538681" cy="1571857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4C008B-06A2-361B-45CE-FA3E4EBA489A}"/>
              </a:ext>
            </a:extLst>
          </p:cNvPr>
          <p:cNvSpPr/>
          <p:nvPr/>
        </p:nvSpPr>
        <p:spPr>
          <a:xfrm>
            <a:off x="8986007" y="365760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F2CAFD-1A62-EE18-6B30-384447332F02}"/>
              </a:ext>
            </a:extLst>
          </p:cNvPr>
          <p:cNvSpPr/>
          <p:nvPr/>
        </p:nvSpPr>
        <p:spPr>
          <a:xfrm>
            <a:off x="8236419" y="365760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6C3798-B3C7-F269-0825-8AE27A6F3D92}"/>
              </a:ext>
            </a:extLst>
          </p:cNvPr>
          <p:cNvSpPr/>
          <p:nvPr/>
        </p:nvSpPr>
        <p:spPr>
          <a:xfrm>
            <a:off x="9717140" y="365760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24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Oregon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914400" y="1371600"/>
            <a:ext cx="37646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Oregon has a periodic spike in </a:t>
            </a:r>
            <a:r>
              <a:rPr lang="en-US" b="0" i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pectral"/>
              </a:rPr>
              <a:t>transactions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 before Nov. general elections. Why was the spike in 2022 so small compared to other years?</a:t>
            </a:r>
          </a:p>
          <a:p>
            <a:pPr algn="l"/>
            <a:endParaRPr lang="en-US" b="0" i="0">
              <a:solidFill>
                <a:srgbClr val="363737"/>
              </a:solidFill>
              <a:effectLst/>
              <a:highlight>
                <a:srgbClr val="FFFFFF"/>
              </a:highlight>
              <a:latin typeface="Spectral"/>
            </a:endParaRPr>
          </a:p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It's curious that Oregon's </a:t>
            </a:r>
            <a:r>
              <a:rPr lang="en-US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pectral"/>
              </a:rPr>
              <a:t>nonmatch rate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has been trending downward since about 2019, but the </a:t>
            </a:r>
            <a:r>
              <a:rPr lang="en-US" b="1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match deceased rate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  has been trending upward during this same period, and sometimes is over 40%.!!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25811-5E3B-EF4E-7944-D712C7620BDF}"/>
              </a:ext>
            </a:extLst>
          </p:cNvPr>
          <p:cNvSpPr txBox="1"/>
          <p:nvPr/>
        </p:nvSpPr>
        <p:spPr>
          <a:xfrm>
            <a:off x="838200" y="5969655"/>
            <a:ext cx="2771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watchdoglab.substack.com/p/</a:t>
            </a:r>
            <a:br>
              <a:rPr lang="en-US" sz="1400"/>
            </a:br>
            <a:r>
              <a:rPr lang="en-US" sz="1400"/>
              <a:t>questions-about-help-america-vote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8F7905-D0D0-22C7-B53D-6C2552916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243A59-8560-BC18-1F24-EE0D7BC39822}"/>
              </a:ext>
            </a:extLst>
          </p:cNvPr>
          <p:cNvCxnSpPr>
            <a:cxnSpLocks/>
          </p:cNvCxnSpPr>
          <p:nvPr/>
        </p:nvCxnSpPr>
        <p:spPr>
          <a:xfrm flipV="1">
            <a:off x="8384583" y="5461197"/>
            <a:ext cx="2366075" cy="514252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D2A577-2E2D-1381-4C1F-AD642C13DAE0}"/>
              </a:ext>
            </a:extLst>
          </p:cNvPr>
          <p:cNvCxnSpPr>
            <a:cxnSpLocks/>
          </p:cNvCxnSpPr>
          <p:nvPr/>
        </p:nvCxnSpPr>
        <p:spPr>
          <a:xfrm>
            <a:off x="8121112" y="3453393"/>
            <a:ext cx="2510726" cy="245098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CCBEF0-2AFF-755F-BF51-3F7A8ECCFB3B}"/>
              </a:ext>
            </a:extLst>
          </p:cNvPr>
          <p:cNvSpPr/>
          <p:nvPr/>
        </p:nvSpPr>
        <p:spPr>
          <a:xfrm>
            <a:off x="9918915" y="4687458"/>
            <a:ext cx="676759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CD27D3-0D67-41A1-A35D-451132FA1496}"/>
              </a:ext>
            </a:extLst>
          </p:cNvPr>
          <p:cNvSpPr/>
          <p:nvPr/>
        </p:nvSpPr>
        <p:spPr>
          <a:xfrm>
            <a:off x="8890862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979EFD-E9E4-F5C2-51D9-B63B0878EC2B}"/>
              </a:ext>
            </a:extLst>
          </p:cNvPr>
          <p:cNvSpPr/>
          <p:nvPr/>
        </p:nvSpPr>
        <p:spPr>
          <a:xfrm>
            <a:off x="7427653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686070-8906-9A34-B08D-DBECEAB181D4}"/>
              </a:ext>
            </a:extLst>
          </p:cNvPr>
          <p:cNvSpPr/>
          <p:nvPr/>
        </p:nvSpPr>
        <p:spPr>
          <a:xfrm>
            <a:off x="6643335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4B16D1-35AE-C3CB-8038-01ACFC1783D9}"/>
              </a:ext>
            </a:extLst>
          </p:cNvPr>
          <p:cNvSpPr/>
          <p:nvPr/>
        </p:nvSpPr>
        <p:spPr>
          <a:xfrm>
            <a:off x="8159257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734DA3-2031-B1A2-A6FD-8DE519A842F2}"/>
              </a:ext>
            </a:extLst>
          </p:cNvPr>
          <p:cNvSpPr/>
          <p:nvPr/>
        </p:nvSpPr>
        <p:spPr>
          <a:xfrm>
            <a:off x="9622468" y="357348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01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Pennsylvania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838200" y="1278347"/>
            <a:ext cx="37646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While the </a:t>
            </a:r>
            <a:r>
              <a:rPr lang="en-US" b="1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pectral"/>
              </a:rPr>
              <a:t>nonmatch rate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has been trending lower since 2017, and the </a:t>
            </a:r>
            <a:r>
              <a:rPr lang="en-US" b="1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death match rate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is very low, what causes the </a:t>
            </a:r>
            <a:r>
              <a:rPr lang="en-US" b="1" i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pectral"/>
              </a:rPr>
              <a:t>swings in transactions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starting in late 2021</a:t>
            </a:r>
            <a:r>
              <a:rPr lang="en-US">
                <a:solidFill>
                  <a:srgbClr val="363737"/>
                </a:solidFill>
                <a:highlight>
                  <a:srgbClr val="FFFFFF"/>
                </a:highlight>
                <a:latin typeface="Spectral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CC746-9A1C-5C65-606D-EF3C7CCD4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8E4050-38D3-36C4-0EE7-2B7613B8FD85}"/>
              </a:ext>
            </a:extLst>
          </p:cNvPr>
          <p:cNvSpPr/>
          <p:nvPr/>
        </p:nvSpPr>
        <p:spPr>
          <a:xfrm>
            <a:off x="9509085" y="314881"/>
            <a:ext cx="1133083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17D92D-B5E0-5775-1018-406DD299237E}"/>
              </a:ext>
            </a:extLst>
          </p:cNvPr>
          <p:cNvCxnSpPr>
            <a:cxnSpLocks/>
          </p:cNvCxnSpPr>
          <p:nvPr/>
        </p:nvCxnSpPr>
        <p:spPr>
          <a:xfrm>
            <a:off x="7459851" y="3528447"/>
            <a:ext cx="3120325" cy="33045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F0730D7-3360-9F87-49E0-3BBFF6942123}"/>
              </a:ext>
            </a:extLst>
          </p:cNvPr>
          <p:cNvSpPr/>
          <p:nvPr/>
        </p:nvSpPr>
        <p:spPr>
          <a:xfrm>
            <a:off x="9415659" y="2495101"/>
            <a:ext cx="162682" cy="14882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C0B3D3-9FFF-33A7-4BAD-947E973F9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00" y="2713193"/>
            <a:ext cx="3098006" cy="20475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923D08-E8F4-3B0C-0A46-6643F217A455}"/>
              </a:ext>
            </a:extLst>
          </p:cNvPr>
          <p:cNvSpPr/>
          <p:nvPr/>
        </p:nvSpPr>
        <p:spPr>
          <a:xfrm>
            <a:off x="962000" y="3869883"/>
            <a:ext cx="2375749" cy="113432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E2B8E4-13CD-12D6-C603-501B0F110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00" y="4843284"/>
            <a:ext cx="3263255" cy="1513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3FD440-544E-B0E3-2BD0-58919BBF51D4}"/>
              </a:ext>
            </a:extLst>
          </p:cNvPr>
          <p:cNvSpPr/>
          <p:nvPr/>
        </p:nvSpPr>
        <p:spPr>
          <a:xfrm>
            <a:off x="962000" y="5108862"/>
            <a:ext cx="1916932" cy="1247487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39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CA53701-5BDF-55B5-8171-8802713C6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03" y="2278062"/>
            <a:ext cx="3411335" cy="4340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A78883-DA83-50E9-894B-D7F6B979F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Rhode Island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914400" y="1371600"/>
            <a:ext cx="3764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Problems with small batches should be investigated if we knew “where.”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17D92D-B5E0-5775-1018-406DD299237E}"/>
              </a:ext>
            </a:extLst>
          </p:cNvPr>
          <p:cNvCxnSpPr>
            <a:cxnSpLocks/>
          </p:cNvCxnSpPr>
          <p:nvPr/>
        </p:nvCxnSpPr>
        <p:spPr>
          <a:xfrm flipV="1">
            <a:off x="9384475" y="1149332"/>
            <a:ext cx="1423010" cy="490185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A94D3D2-3669-9A4F-61CC-FBD2AF3F131D}"/>
              </a:ext>
            </a:extLst>
          </p:cNvPr>
          <p:cNvSpPr/>
          <p:nvPr/>
        </p:nvSpPr>
        <p:spPr>
          <a:xfrm>
            <a:off x="10327913" y="2474895"/>
            <a:ext cx="247098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B081B-2C9E-8C3A-2E25-6E6D8740D254}"/>
              </a:ext>
            </a:extLst>
          </p:cNvPr>
          <p:cNvSpPr/>
          <p:nvPr/>
        </p:nvSpPr>
        <p:spPr>
          <a:xfrm>
            <a:off x="10368367" y="4651567"/>
            <a:ext cx="17048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BEB978-5758-BD3F-2792-CCF4B08C1FA3}"/>
              </a:ext>
            </a:extLst>
          </p:cNvPr>
          <p:cNvSpPr/>
          <p:nvPr/>
        </p:nvSpPr>
        <p:spPr>
          <a:xfrm>
            <a:off x="1003503" y="4023332"/>
            <a:ext cx="3411335" cy="18433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45878A-409B-FCD5-0395-8D6EB62A9634}"/>
              </a:ext>
            </a:extLst>
          </p:cNvPr>
          <p:cNvSpPr/>
          <p:nvPr/>
        </p:nvSpPr>
        <p:spPr>
          <a:xfrm>
            <a:off x="996358" y="4307274"/>
            <a:ext cx="3411335" cy="18433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C741DD-B686-E406-56DB-B0BF89606396}"/>
              </a:ext>
            </a:extLst>
          </p:cNvPr>
          <p:cNvSpPr txBox="1"/>
          <p:nvPr/>
        </p:nvSpPr>
        <p:spPr>
          <a:xfrm rot="18769460">
            <a:off x="2030388" y="4443287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“n”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91A0D4-D863-126C-CA6F-B7EDE37986FD}"/>
              </a:ext>
            </a:extLst>
          </p:cNvPr>
          <p:cNvSpPr/>
          <p:nvPr/>
        </p:nvSpPr>
        <p:spPr>
          <a:xfrm>
            <a:off x="8963147" y="356616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540BDC-0A54-A296-A53C-C202861F6AEA}"/>
              </a:ext>
            </a:extLst>
          </p:cNvPr>
          <p:cNvSpPr/>
          <p:nvPr/>
        </p:nvSpPr>
        <p:spPr>
          <a:xfrm>
            <a:off x="7462380" y="356616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7089A8-2F36-0B4C-6430-1ED8911C6A0A}"/>
              </a:ext>
            </a:extLst>
          </p:cNvPr>
          <p:cNvSpPr/>
          <p:nvPr/>
        </p:nvSpPr>
        <p:spPr>
          <a:xfrm>
            <a:off x="8205939" y="356775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B5A96-8469-2B69-752F-2E688123B73D}"/>
              </a:ext>
            </a:extLst>
          </p:cNvPr>
          <p:cNvSpPr/>
          <p:nvPr/>
        </p:nvSpPr>
        <p:spPr>
          <a:xfrm>
            <a:off x="6689932" y="365125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488C6A-B5C2-2619-9A80-5099FCE2B182}"/>
              </a:ext>
            </a:extLst>
          </p:cNvPr>
          <p:cNvSpPr/>
          <p:nvPr/>
        </p:nvSpPr>
        <p:spPr>
          <a:xfrm>
            <a:off x="9706706" y="365125"/>
            <a:ext cx="280300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30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33116C-BEF0-AFE8-8EBF-62E70B28F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South Dakota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914400" y="1371600"/>
            <a:ext cx="3764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The </a:t>
            </a:r>
            <a:r>
              <a:rPr lang="en-US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pectral"/>
              </a:rPr>
              <a:t>nonmatching transaction rate </a:t>
            </a:r>
            <a:r>
              <a:rPr lang="en-US">
                <a:solidFill>
                  <a:srgbClr val="363737"/>
                </a:solidFill>
                <a:highlight>
                  <a:srgbClr val="FFFFFF"/>
                </a:highlight>
                <a:latin typeface="Spectral"/>
              </a:rPr>
              <a:t>hit 67% in the week ending June 1, 2024 when there were only 39 transactions.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94D3D2-3669-9A4F-61CC-FBD2AF3F131D}"/>
              </a:ext>
            </a:extLst>
          </p:cNvPr>
          <p:cNvSpPr/>
          <p:nvPr/>
        </p:nvSpPr>
        <p:spPr>
          <a:xfrm>
            <a:off x="10327913" y="2474895"/>
            <a:ext cx="247098" cy="1668902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330CAD-5545-81A2-03E2-6BD879019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125" y="2474895"/>
            <a:ext cx="4128813" cy="35965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AE3C55-2216-DD20-5EAE-32CA22421821}"/>
              </a:ext>
            </a:extLst>
          </p:cNvPr>
          <p:cNvSpPr/>
          <p:nvPr/>
        </p:nvSpPr>
        <p:spPr>
          <a:xfrm>
            <a:off x="1053125" y="4914900"/>
            <a:ext cx="3097394" cy="19288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9CE71A-376A-FC77-0D83-EF2CBC9A6E9D}"/>
              </a:ext>
            </a:extLst>
          </p:cNvPr>
          <p:cNvSpPr txBox="1"/>
          <p:nvPr/>
        </p:nvSpPr>
        <p:spPr>
          <a:xfrm rot="18769460">
            <a:off x="2369307" y="501649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“n”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498FC-E59F-E208-42BF-66166ADE9B9A}"/>
              </a:ext>
            </a:extLst>
          </p:cNvPr>
          <p:cNvSpPr/>
          <p:nvPr/>
        </p:nvSpPr>
        <p:spPr>
          <a:xfrm>
            <a:off x="8890862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DD6B8-1540-48D7-A96B-7DAE2FBEF83B}"/>
              </a:ext>
            </a:extLst>
          </p:cNvPr>
          <p:cNvSpPr/>
          <p:nvPr/>
        </p:nvSpPr>
        <p:spPr>
          <a:xfrm>
            <a:off x="7427653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069B9C-57E7-4F6A-2893-AAE2C9DBDC2D}"/>
              </a:ext>
            </a:extLst>
          </p:cNvPr>
          <p:cNvSpPr/>
          <p:nvPr/>
        </p:nvSpPr>
        <p:spPr>
          <a:xfrm>
            <a:off x="6643335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985E99-AA38-56EA-9267-5EA20322FF12}"/>
              </a:ext>
            </a:extLst>
          </p:cNvPr>
          <p:cNvSpPr/>
          <p:nvPr/>
        </p:nvSpPr>
        <p:spPr>
          <a:xfrm>
            <a:off x="8159257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9414B9-99B1-CA2C-1C7C-D6F5F0ACF12B}"/>
              </a:ext>
            </a:extLst>
          </p:cNvPr>
          <p:cNvSpPr/>
          <p:nvPr/>
        </p:nvSpPr>
        <p:spPr>
          <a:xfrm>
            <a:off x="9622468" y="357348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06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8A0715F-5484-887B-15A1-3CC189276CDE}"/>
              </a:ext>
            </a:extLst>
          </p:cNvPr>
          <p:cNvSpPr/>
          <p:nvPr/>
        </p:nvSpPr>
        <p:spPr>
          <a:xfrm>
            <a:off x="9193328" y="2560360"/>
            <a:ext cx="1412677" cy="162255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C72E2-9391-3B51-48F8-3CD656727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Utah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914400" y="1371600"/>
            <a:ext cx="3764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Why is Utah’s </a:t>
            </a:r>
            <a:r>
              <a:rPr lang="en-US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pectral"/>
              </a:rPr>
              <a:t>nonmatching percentage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trending upward to  sometimes over 50% since after the 2020 election? 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372CE0-6B51-0CC5-36E9-DB8988006DAA}"/>
              </a:ext>
            </a:extLst>
          </p:cNvPr>
          <p:cNvCxnSpPr>
            <a:cxnSpLocks/>
          </p:cNvCxnSpPr>
          <p:nvPr/>
        </p:nvCxnSpPr>
        <p:spPr>
          <a:xfrm flipV="1">
            <a:off x="9193329" y="3259810"/>
            <a:ext cx="1412678" cy="391428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DD77695-F22B-CCFF-8EC9-914A788C9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704236"/>
            <a:ext cx="3886200" cy="37886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2A8736-B677-5BAF-AF78-5AB310A09D72}"/>
              </a:ext>
            </a:extLst>
          </p:cNvPr>
          <p:cNvSpPr/>
          <p:nvPr/>
        </p:nvSpPr>
        <p:spPr>
          <a:xfrm>
            <a:off x="9093993" y="359786"/>
            <a:ext cx="222883" cy="1668902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7F446-CB0B-8513-5B2D-26891E4659F0}"/>
              </a:ext>
            </a:extLst>
          </p:cNvPr>
          <p:cNvSpPr txBox="1"/>
          <p:nvPr/>
        </p:nvSpPr>
        <p:spPr>
          <a:xfrm>
            <a:off x="9267444" y="299950"/>
            <a:ext cx="1264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2020</a:t>
            </a:r>
            <a:br>
              <a:rPr lang="en-US"/>
            </a:br>
            <a:r>
              <a:rPr lang="en-US"/>
              <a:t>Election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7FB76D-4F72-1BEF-F00E-46C7C832B99B}"/>
              </a:ext>
            </a:extLst>
          </p:cNvPr>
          <p:cNvCxnSpPr>
            <a:cxnSpLocks/>
          </p:cNvCxnSpPr>
          <p:nvPr/>
        </p:nvCxnSpPr>
        <p:spPr>
          <a:xfrm>
            <a:off x="6591446" y="3226558"/>
            <a:ext cx="1111682" cy="503085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7C8EE9-4FF6-D4C1-C8C4-397A58DF3C78}"/>
              </a:ext>
            </a:extLst>
          </p:cNvPr>
          <p:cNvCxnSpPr>
            <a:cxnSpLocks/>
          </p:cNvCxnSpPr>
          <p:nvPr/>
        </p:nvCxnSpPr>
        <p:spPr>
          <a:xfrm flipV="1">
            <a:off x="7795133" y="3685308"/>
            <a:ext cx="1298860" cy="44335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674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9A4E6-D1C4-FCD6-7176-7D399283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States with “Consistent”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2EA39-27AD-2400-EF15-F97754330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Mostly “consistent” but with some irregularities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D0FA4-6262-A1F6-25A1-77EDF028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8DAF6-A3F2-313E-7013-110CECF7490A}"/>
              </a:ext>
            </a:extLst>
          </p:cNvPr>
          <p:cNvSpPr txBox="1"/>
          <p:nvPr/>
        </p:nvSpPr>
        <p:spPr>
          <a:xfrm>
            <a:off x="838200" y="4993178"/>
            <a:ext cx="10245436" cy="784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b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CT, FL, ID, IN, LA, MN, MS, NJ, WA, WY [10]</a:t>
            </a:r>
          </a:p>
        </p:txBody>
      </p:sp>
    </p:spTree>
    <p:extLst>
      <p:ext uri="{BB962C8B-B14F-4D97-AF65-F5344CB8AC3E}">
        <p14:creationId xmlns:p14="http://schemas.microsoft.com/office/powerpoint/2010/main" val="149609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AA0CC-E7D2-6987-E42C-247BFB5C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92690-D344-0C82-7982-10FFD4056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787"/>
            <a:ext cx="11176322" cy="4351338"/>
          </a:xfrm>
        </p:spPr>
        <p:txBody>
          <a:bodyPr/>
          <a:lstStyle/>
          <a:p>
            <a:r>
              <a:rPr lang="en-US"/>
              <a:t>Are high HAVV nonmatching rates or high matching deceased rates</a:t>
            </a:r>
            <a:br>
              <a:rPr lang="en-US"/>
            </a:br>
            <a:r>
              <a:rPr lang="en-US"/>
              <a:t>part of election shenanigans?  </a:t>
            </a:r>
          </a:p>
          <a:p>
            <a:r>
              <a:rPr lang="en-US"/>
              <a:t>Are such high rates indictive of attempts to register non-citizens to vote?</a:t>
            </a:r>
          </a:p>
          <a:p>
            <a:r>
              <a:rPr lang="en-US"/>
              <a:t>What explains wide HAVV differences among all the states?</a:t>
            </a:r>
          </a:p>
          <a:p>
            <a:r>
              <a:rPr lang="en-US"/>
              <a:t>When data suggest unusally high HAVV nonmatch rates or high matching deceased rates in a state at a particular time, how can anyone explore the cause at a specific site?</a:t>
            </a:r>
          </a:p>
          <a:p>
            <a:r>
              <a:rPr lang="en-US"/>
              <a:t>Why is there no feedback loop to address problems?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63646-99F0-247F-714F-21583A64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Connecticut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C05E5-C2B3-BC29-BC4F-97ACE54BC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CAA13-4191-3553-B024-780C48E52E15}"/>
              </a:ext>
            </a:extLst>
          </p:cNvPr>
          <p:cNvSpPr/>
          <p:nvPr/>
        </p:nvSpPr>
        <p:spPr>
          <a:xfrm>
            <a:off x="8875622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5C2318-2A8A-E1BB-06D8-13B0F49DC679}"/>
              </a:ext>
            </a:extLst>
          </p:cNvPr>
          <p:cNvSpPr/>
          <p:nvPr/>
        </p:nvSpPr>
        <p:spPr>
          <a:xfrm>
            <a:off x="7381933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185886-C255-3029-37EF-973931CFB0EF}"/>
              </a:ext>
            </a:extLst>
          </p:cNvPr>
          <p:cNvSpPr/>
          <p:nvPr/>
        </p:nvSpPr>
        <p:spPr>
          <a:xfrm>
            <a:off x="6628095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20C2FA-325B-3006-6CD4-2E96865F84E8}"/>
              </a:ext>
            </a:extLst>
          </p:cNvPr>
          <p:cNvSpPr/>
          <p:nvPr/>
        </p:nvSpPr>
        <p:spPr>
          <a:xfrm>
            <a:off x="8128777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BDB32-528E-0169-427F-982CBA951E1B}"/>
              </a:ext>
            </a:extLst>
          </p:cNvPr>
          <p:cNvSpPr/>
          <p:nvPr/>
        </p:nvSpPr>
        <p:spPr>
          <a:xfrm>
            <a:off x="9622468" y="357348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41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Florida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3A0733-7372-E126-DFC1-CC7A2A35A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3426EC-C69F-BBCF-C0A0-8D6F0C4CCB58}"/>
              </a:ext>
            </a:extLst>
          </p:cNvPr>
          <p:cNvSpPr/>
          <p:nvPr/>
        </p:nvSpPr>
        <p:spPr>
          <a:xfrm>
            <a:off x="8890862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2BE24F-59B9-48DB-7347-197E46F47E0A}"/>
              </a:ext>
            </a:extLst>
          </p:cNvPr>
          <p:cNvSpPr/>
          <p:nvPr/>
        </p:nvSpPr>
        <p:spPr>
          <a:xfrm>
            <a:off x="7427653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4C18-DB96-8E16-493F-0BA6658998A1}"/>
              </a:ext>
            </a:extLst>
          </p:cNvPr>
          <p:cNvSpPr/>
          <p:nvPr/>
        </p:nvSpPr>
        <p:spPr>
          <a:xfrm>
            <a:off x="6643335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EECD14-DDDA-BF97-29D6-4476BBDD50EF}"/>
              </a:ext>
            </a:extLst>
          </p:cNvPr>
          <p:cNvSpPr/>
          <p:nvPr/>
        </p:nvSpPr>
        <p:spPr>
          <a:xfrm>
            <a:off x="8159257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16B669-020E-C455-8A4C-D70AC08D2E4B}"/>
              </a:ext>
            </a:extLst>
          </p:cNvPr>
          <p:cNvSpPr/>
          <p:nvPr/>
        </p:nvSpPr>
        <p:spPr>
          <a:xfrm>
            <a:off x="9622468" y="357348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69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Idaho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914400" y="1371600"/>
            <a:ext cx="3764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solidFill>
                  <a:srgbClr val="363737"/>
                </a:solidFill>
                <a:highlight>
                  <a:srgbClr val="FFFFFF"/>
                </a:highlight>
                <a:latin typeface="Spectral"/>
              </a:rPr>
              <a:t>Why did the </a:t>
            </a:r>
            <a:r>
              <a:rPr lang="en-US" b="1">
                <a:solidFill>
                  <a:srgbClr val="363737"/>
                </a:solidFill>
                <a:highlight>
                  <a:srgbClr val="FFFFFF"/>
                </a:highlight>
                <a:latin typeface="Spectral"/>
              </a:rPr>
              <a:t>deceased rate decline </a:t>
            </a:r>
            <a:r>
              <a:rPr lang="en-US">
                <a:solidFill>
                  <a:srgbClr val="363737"/>
                </a:solidFill>
                <a:highlight>
                  <a:srgbClr val="FFFFFF"/>
                </a:highlight>
                <a:latin typeface="Spectral"/>
              </a:rPr>
              <a:t>so much after the 2020 election?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1B871E-5523-4BC6-D814-153959D73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57E73D-0B13-6AC5-CBB9-977389EEAF55}"/>
              </a:ext>
            </a:extLst>
          </p:cNvPr>
          <p:cNvSpPr/>
          <p:nvPr/>
        </p:nvSpPr>
        <p:spPr>
          <a:xfrm>
            <a:off x="8868002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81803-E9DA-EE41-783D-134801C2D90F}"/>
              </a:ext>
            </a:extLst>
          </p:cNvPr>
          <p:cNvSpPr/>
          <p:nvPr/>
        </p:nvSpPr>
        <p:spPr>
          <a:xfrm>
            <a:off x="7374313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8A8529-4946-761A-41F3-2C48CB324867}"/>
              </a:ext>
            </a:extLst>
          </p:cNvPr>
          <p:cNvSpPr/>
          <p:nvPr/>
        </p:nvSpPr>
        <p:spPr>
          <a:xfrm>
            <a:off x="6612855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6B6A2C-232A-3535-6DE9-FF49082D5F9D}"/>
              </a:ext>
            </a:extLst>
          </p:cNvPr>
          <p:cNvSpPr/>
          <p:nvPr/>
        </p:nvSpPr>
        <p:spPr>
          <a:xfrm>
            <a:off x="8128777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9369EF-5EC9-88E8-E570-E237E55C888A}"/>
              </a:ext>
            </a:extLst>
          </p:cNvPr>
          <p:cNvSpPr/>
          <p:nvPr/>
        </p:nvSpPr>
        <p:spPr>
          <a:xfrm>
            <a:off x="9622468" y="357348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5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Indiana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D7E79-D535-8498-91EC-8949A7DD0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573CD1-DC49-4F3D-7E1A-568986F8591F}"/>
              </a:ext>
            </a:extLst>
          </p:cNvPr>
          <p:cNvSpPr/>
          <p:nvPr/>
        </p:nvSpPr>
        <p:spPr>
          <a:xfrm>
            <a:off x="8890862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17D3D-F823-51EB-3850-C90F63B9BC39}"/>
              </a:ext>
            </a:extLst>
          </p:cNvPr>
          <p:cNvSpPr/>
          <p:nvPr/>
        </p:nvSpPr>
        <p:spPr>
          <a:xfrm>
            <a:off x="7427653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D15F54-3C54-EAF1-F368-279040C0712F}"/>
              </a:ext>
            </a:extLst>
          </p:cNvPr>
          <p:cNvSpPr/>
          <p:nvPr/>
        </p:nvSpPr>
        <p:spPr>
          <a:xfrm>
            <a:off x="6643335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31C90-7E18-073E-8D48-002C57C738CF}"/>
              </a:ext>
            </a:extLst>
          </p:cNvPr>
          <p:cNvSpPr/>
          <p:nvPr/>
        </p:nvSpPr>
        <p:spPr>
          <a:xfrm>
            <a:off x="8159257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414278-04D3-089B-9DA3-9F896E64264D}"/>
              </a:ext>
            </a:extLst>
          </p:cNvPr>
          <p:cNvSpPr/>
          <p:nvPr/>
        </p:nvSpPr>
        <p:spPr>
          <a:xfrm>
            <a:off x="9622468" y="357348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88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Louisiana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44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51CE33-573F-91AE-86AE-188119023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2A9DE6-8B8C-DB0C-B81F-7DDEAAB0F93A}"/>
              </a:ext>
            </a:extLst>
          </p:cNvPr>
          <p:cNvSpPr/>
          <p:nvPr/>
        </p:nvSpPr>
        <p:spPr>
          <a:xfrm>
            <a:off x="8860382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590985-7E8C-86A2-A73D-50DF79FF3C2A}"/>
              </a:ext>
            </a:extLst>
          </p:cNvPr>
          <p:cNvSpPr/>
          <p:nvPr/>
        </p:nvSpPr>
        <p:spPr>
          <a:xfrm>
            <a:off x="7359073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1C7AF6-0EDB-6FB5-505A-DF3A5EA2BB32}"/>
              </a:ext>
            </a:extLst>
          </p:cNvPr>
          <p:cNvSpPr/>
          <p:nvPr/>
        </p:nvSpPr>
        <p:spPr>
          <a:xfrm>
            <a:off x="6620475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18D990-BC7B-655E-3725-42D467AAC92D}"/>
              </a:ext>
            </a:extLst>
          </p:cNvPr>
          <p:cNvSpPr/>
          <p:nvPr/>
        </p:nvSpPr>
        <p:spPr>
          <a:xfrm>
            <a:off x="8113537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34D22E-5865-A3A1-5B14-5145B906105B}"/>
              </a:ext>
            </a:extLst>
          </p:cNvPr>
          <p:cNvSpPr/>
          <p:nvPr/>
        </p:nvSpPr>
        <p:spPr>
          <a:xfrm>
            <a:off x="9614848" y="357348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20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Minnesota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914400" y="1371600"/>
            <a:ext cx="3764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Election year peaks in weekly </a:t>
            </a:r>
            <a:r>
              <a:rPr lang="en-US" b="0" i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pectral"/>
              </a:rPr>
              <a:t>transaction rates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.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62B83-260E-0007-3F4E-F3A06F24C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82641A-456A-F42C-C140-8CC76685D97E}"/>
              </a:ext>
            </a:extLst>
          </p:cNvPr>
          <p:cNvSpPr/>
          <p:nvPr/>
        </p:nvSpPr>
        <p:spPr>
          <a:xfrm>
            <a:off x="8890862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DDCBFE-D04E-48AB-8B1D-7E675017199B}"/>
              </a:ext>
            </a:extLst>
          </p:cNvPr>
          <p:cNvSpPr/>
          <p:nvPr/>
        </p:nvSpPr>
        <p:spPr>
          <a:xfrm>
            <a:off x="7427653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B69B72-2E5C-06B7-FB21-57BA2C9C2489}"/>
              </a:ext>
            </a:extLst>
          </p:cNvPr>
          <p:cNvSpPr/>
          <p:nvPr/>
        </p:nvSpPr>
        <p:spPr>
          <a:xfrm>
            <a:off x="6643335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C2204E-D435-955A-6EEF-C6FC531E7313}"/>
              </a:ext>
            </a:extLst>
          </p:cNvPr>
          <p:cNvSpPr/>
          <p:nvPr/>
        </p:nvSpPr>
        <p:spPr>
          <a:xfrm>
            <a:off x="8159257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095E33-9652-6047-30CD-DCD389F7DCDE}"/>
              </a:ext>
            </a:extLst>
          </p:cNvPr>
          <p:cNvSpPr/>
          <p:nvPr/>
        </p:nvSpPr>
        <p:spPr>
          <a:xfrm>
            <a:off x="9622468" y="357348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21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2B774-C1C6-EAA4-74F1-4540BD76C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D550D-9EDF-6163-6003-C96306153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6525"/>
            <a:ext cx="5052070" cy="653797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359643E-702D-E71F-35C7-D24AFCF7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Mississippi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08682-4F9C-C05C-E1D2-9B7DB30AF73C}"/>
              </a:ext>
            </a:extLst>
          </p:cNvPr>
          <p:cNvSpPr txBox="1"/>
          <p:nvPr/>
        </p:nvSpPr>
        <p:spPr>
          <a:xfrm>
            <a:off x="914400" y="1371600"/>
            <a:ext cx="3764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Some weeks in 2024 with 50+% </a:t>
            </a:r>
            <a:r>
              <a:rPr lang="en-US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pectral"/>
              </a:rPr>
              <a:t>nonmatch rates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or 50+% high </a:t>
            </a:r>
            <a:r>
              <a:rPr lang="en-US" b="1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deceased match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rates.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C452C8-70B0-B84E-3016-DAE343700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30" y="2294930"/>
            <a:ext cx="3502220" cy="42778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E2DC56-21BD-B5C7-5D55-B91C5084F913}"/>
              </a:ext>
            </a:extLst>
          </p:cNvPr>
          <p:cNvSpPr/>
          <p:nvPr/>
        </p:nvSpPr>
        <p:spPr>
          <a:xfrm>
            <a:off x="8837522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8C1B24-3CDF-BBCD-9887-FE10B11EA1B9}"/>
              </a:ext>
            </a:extLst>
          </p:cNvPr>
          <p:cNvSpPr/>
          <p:nvPr/>
        </p:nvSpPr>
        <p:spPr>
          <a:xfrm>
            <a:off x="7313353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BCFD30-5022-B4F8-68A8-F9E27915FE27}"/>
              </a:ext>
            </a:extLst>
          </p:cNvPr>
          <p:cNvSpPr/>
          <p:nvPr/>
        </p:nvSpPr>
        <p:spPr>
          <a:xfrm>
            <a:off x="6551895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8F629-68BC-50CB-9D02-D06D015CF2F9}"/>
              </a:ext>
            </a:extLst>
          </p:cNvPr>
          <p:cNvSpPr/>
          <p:nvPr/>
        </p:nvSpPr>
        <p:spPr>
          <a:xfrm>
            <a:off x="8083057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5B4396-3B0C-3CB2-564B-D8FABDDD55C6}"/>
              </a:ext>
            </a:extLst>
          </p:cNvPr>
          <p:cNvSpPr/>
          <p:nvPr/>
        </p:nvSpPr>
        <p:spPr>
          <a:xfrm>
            <a:off x="9599608" y="357348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39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New Jersey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914400" y="1371600"/>
            <a:ext cx="376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Election year peak in 2020 election.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0464E2-49AB-1E3A-41E4-949DEE99B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1C3AE6-88C8-A930-65A3-82A39EA6EC73}"/>
              </a:ext>
            </a:extLst>
          </p:cNvPr>
          <p:cNvSpPr/>
          <p:nvPr/>
        </p:nvSpPr>
        <p:spPr>
          <a:xfrm>
            <a:off x="8837522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D1086C-736E-0357-FC9C-91DE8713B49A}"/>
              </a:ext>
            </a:extLst>
          </p:cNvPr>
          <p:cNvSpPr/>
          <p:nvPr/>
        </p:nvSpPr>
        <p:spPr>
          <a:xfrm>
            <a:off x="7313353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04F18A-D235-E7D6-5C37-5D6DC7D2BB39}"/>
              </a:ext>
            </a:extLst>
          </p:cNvPr>
          <p:cNvSpPr/>
          <p:nvPr/>
        </p:nvSpPr>
        <p:spPr>
          <a:xfrm>
            <a:off x="6551895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B78A65-7479-AA81-405D-9C6C5838AEEB}"/>
              </a:ext>
            </a:extLst>
          </p:cNvPr>
          <p:cNvSpPr/>
          <p:nvPr/>
        </p:nvSpPr>
        <p:spPr>
          <a:xfrm>
            <a:off x="8083057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2B2DF0-686F-1DD7-C005-55C07C7B3F88}"/>
              </a:ext>
            </a:extLst>
          </p:cNvPr>
          <p:cNvSpPr/>
          <p:nvPr/>
        </p:nvSpPr>
        <p:spPr>
          <a:xfrm>
            <a:off x="9599608" y="357348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448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Washington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914400" y="1371600"/>
            <a:ext cx="3764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2020 Election year peak in </a:t>
            </a:r>
            <a:r>
              <a:rPr lang="en-US" b="0" i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pectral"/>
              </a:rPr>
              <a:t>transactions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 and </a:t>
            </a:r>
            <a:r>
              <a:rPr lang="en-US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pectral"/>
              </a:rPr>
              <a:t>nonmatch rate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.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BB3F30-82B6-CD82-9499-D7471CD64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0CA47E-F90A-8422-282E-707B5ADFB7FD}"/>
              </a:ext>
            </a:extLst>
          </p:cNvPr>
          <p:cNvSpPr/>
          <p:nvPr/>
        </p:nvSpPr>
        <p:spPr>
          <a:xfrm>
            <a:off x="8875622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AE43C2-F06F-FE2D-764D-A7A7CF02399B}"/>
              </a:ext>
            </a:extLst>
          </p:cNvPr>
          <p:cNvSpPr/>
          <p:nvPr/>
        </p:nvSpPr>
        <p:spPr>
          <a:xfrm>
            <a:off x="7397173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922AA0-410B-3726-7A4E-F1E45EE75376}"/>
              </a:ext>
            </a:extLst>
          </p:cNvPr>
          <p:cNvSpPr/>
          <p:nvPr/>
        </p:nvSpPr>
        <p:spPr>
          <a:xfrm>
            <a:off x="6643335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942D43-8EAB-F262-D06E-32F654C43012}"/>
              </a:ext>
            </a:extLst>
          </p:cNvPr>
          <p:cNvSpPr/>
          <p:nvPr/>
        </p:nvSpPr>
        <p:spPr>
          <a:xfrm>
            <a:off x="8136397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A0CB38-3B78-3ABA-2B0A-E78CCF66C442}"/>
              </a:ext>
            </a:extLst>
          </p:cNvPr>
          <p:cNvSpPr/>
          <p:nvPr/>
        </p:nvSpPr>
        <p:spPr>
          <a:xfrm>
            <a:off x="9614848" y="357348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5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EB67-7196-59B4-A11C-C2D6D81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Wyoming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68F2-B7E7-3D27-D03F-B6C5CF9B1BFF}"/>
              </a:ext>
            </a:extLst>
          </p:cNvPr>
          <p:cNvSpPr txBox="1"/>
          <p:nvPr/>
        </p:nvSpPr>
        <p:spPr>
          <a:xfrm>
            <a:off x="914400" y="1371600"/>
            <a:ext cx="3764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Curiosity in 2017.  Was </a:t>
            </a:r>
            <a:r>
              <a:rPr lang="en-US" b="0" i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pectral"/>
              </a:rPr>
              <a:t>whole state database processed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with a high </a:t>
            </a:r>
            <a:r>
              <a:rPr lang="en-US" b="1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deceased rate </a:t>
            </a:r>
            <a:r>
              <a:rPr lang="en-US" b="0" i="0">
                <a:solidFill>
                  <a:srgbClr val="363737"/>
                </a:solidFill>
                <a:effectLst/>
                <a:highlight>
                  <a:srgbClr val="FFFFFF"/>
                </a:highlight>
                <a:latin typeface="Spectral"/>
              </a:rPr>
              <a:t>present?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C64D7B-4C4D-466B-4A77-15D3FAF60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"/>
            <a:ext cx="5052070" cy="6537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6B7E17-1A96-EFF8-4D82-767833BB937E}"/>
              </a:ext>
            </a:extLst>
          </p:cNvPr>
          <p:cNvSpPr/>
          <p:nvPr/>
        </p:nvSpPr>
        <p:spPr>
          <a:xfrm>
            <a:off x="7830026" y="365125"/>
            <a:ext cx="192882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C0C7CC-4981-FA84-5A60-75B062A0D0DD}"/>
              </a:ext>
            </a:extLst>
          </p:cNvPr>
          <p:cNvSpPr/>
          <p:nvPr/>
        </p:nvSpPr>
        <p:spPr>
          <a:xfrm>
            <a:off x="7829550" y="4726225"/>
            <a:ext cx="192882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D1B4B0-F447-9274-8B5B-6D0C825C3974}"/>
              </a:ext>
            </a:extLst>
          </p:cNvPr>
          <p:cNvSpPr/>
          <p:nvPr/>
        </p:nvSpPr>
        <p:spPr>
          <a:xfrm>
            <a:off x="10489406" y="2562072"/>
            <a:ext cx="104775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D1F9B9-DC6C-EC84-A7C9-756F303AB58E}"/>
              </a:ext>
            </a:extLst>
          </p:cNvPr>
          <p:cNvSpPr/>
          <p:nvPr/>
        </p:nvSpPr>
        <p:spPr>
          <a:xfrm>
            <a:off x="8875622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24A6FB-AD2F-3233-B41E-309DC0E7AEEB}"/>
              </a:ext>
            </a:extLst>
          </p:cNvPr>
          <p:cNvSpPr/>
          <p:nvPr/>
        </p:nvSpPr>
        <p:spPr>
          <a:xfrm>
            <a:off x="7389553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B074ED-AF2F-5BE9-AC9D-152FD6118A61}"/>
              </a:ext>
            </a:extLst>
          </p:cNvPr>
          <p:cNvSpPr/>
          <p:nvPr/>
        </p:nvSpPr>
        <p:spPr>
          <a:xfrm>
            <a:off x="6650955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16D5E8-27B2-A21F-30AE-8C733B6307A2}"/>
              </a:ext>
            </a:extLst>
          </p:cNvPr>
          <p:cNvSpPr/>
          <p:nvPr/>
        </p:nvSpPr>
        <p:spPr>
          <a:xfrm>
            <a:off x="8136397" y="365125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EC2CB5-BBF4-F9F9-9AE8-EC8E89CA7A4A}"/>
              </a:ext>
            </a:extLst>
          </p:cNvPr>
          <p:cNvSpPr/>
          <p:nvPr/>
        </p:nvSpPr>
        <p:spPr>
          <a:xfrm>
            <a:off x="9614848" y="357348"/>
            <a:ext cx="397226" cy="146304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93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5F6EE4-39A0-F149-694C-F1350DB5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Sample HAVV weekly sheet</a:t>
            </a:r>
            <a:br>
              <a:rPr lang="en-US" b="1">
                <a:solidFill>
                  <a:srgbClr val="0070C0"/>
                </a:solidFill>
              </a:rPr>
            </a:br>
            <a:r>
              <a:rPr lang="en-US" sz="2400" b="1">
                <a:solidFill>
                  <a:srgbClr val="0070C0"/>
                </a:solidFill>
              </a:rPr>
              <a:t>One of 721 sheets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F9D36D-EFC8-EF74-DC00-FFE761078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08" y="1628775"/>
            <a:ext cx="10515600" cy="3600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B3A823-B929-79CC-8D12-CA975C66F654}"/>
              </a:ext>
            </a:extLst>
          </p:cNvPr>
          <p:cNvSpPr txBox="1"/>
          <p:nvPr/>
        </p:nvSpPr>
        <p:spPr>
          <a:xfrm>
            <a:off x="384908" y="5295633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 . 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FBE94D-3C8B-5CD8-496F-036234E84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08" y="5816600"/>
            <a:ext cx="10591800" cy="6762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261803-0D05-6683-7A96-FBAE8E80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F5103C-2241-63A3-C12F-B1BCE1E4C6E6}"/>
              </a:ext>
            </a:extLst>
          </p:cNvPr>
          <p:cNvSpPr/>
          <p:nvPr/>
        </p:nvSpPr>
        <p:spPr>
          <a:xfrm>
            <a:off x="2489248" y="1845627"/>
            <a:ext cx="1267206" cy="464724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50AD04-9D6A-D1ED-87F9-C8AE44C52D04}"/>
              </a:ext>
            </a:extLst>
          </p:cNvPr>
          <p:cNvSpPr/>
          <p:nvPr/>
        </p:nvSpPr>
        <p:spPr>
          <a:xfrm>
            <a:off x="4998511" y="1837272"/>
            <a:ext cx="878760" cy="464724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CF39FE-3F13-3D6C-8FF4-1899A11B1366}"/>
              </a:ext>
            </a:extLst>
          </p:cNvPr>
          <p:cNvSpPr/>
          <p:nvPr/>
        </p:nvSpPr>
        <p:spPr>
          <a:xfrm>
            <a:off x="7315200" y="1845627"/>
            <a:ext cx="1000074" cy="464724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872911-13A7-C278-5A72-C3C758C7BE81}"/>
              </a:ext>
            </a:extLst>
          </p:cNvPr>
          <p:cNvSpPr/>
          <p:nvPr/>
        </p:nvSpPr>
        <p:spPr>
          <a:xfrm>
            <a:off x="9100062" y="1840116"/>
            <a:ext cx="966636" cy="464724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921E5D-8659-993D-C76D-AEB5C692AC46}"/>
              </a:ext>
            </a:extLst>
          </p:cNvPr>
          <p:cNvSpPr txBox="1"/>
          <p:nvPr/>
        </p:nvSpPr>
        <p:spPr>
          <a:xfrm>
            <a:off x="7377179" y="965756"/>
            <a:ext cx="2689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fields used in analysis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53602E-0EFC-D406-7AE6-75A41D89199F}"/>
              </a:ext>
            </a:extLst>
          </p:cNvPr>
          <p:cNvCxnSpPr/>
          <p:nvPr/>
        </p:nvCxnSpPr>
        <p:spPr>
          <a:xfrm>
            <a:off x="8022618" y="1335088"/>
            <a:ext cx="0" cy="41413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B0A1E2-3826-DA79-3518-EF2CA7825FBE}"/>
              </a:ext>
            </a:extLst>
          </p:cNvPr>
          <p:cNvCxnSpPr/>
          <p:nvPr/>
        </p:nvCxnSpPr>
        <p:spPr>
          <a:xfrm>
            <a:off x="9675205" y="1335088"/>
            <a:ext cx="0" cy="41413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58C83B-46CB-7881-010D-42ADCB6C0858}"/>
              </a:ext>
            </a:extLst>
          </p:cNvPr>
          <p:cNvCxnSpPr/>
          <p:nvPr/>
        </p:nvCxnSpPr>
        <p:spPr>
          <a:xfrm>
            <a:off x="3295837" y="1335088"/>
            <a:ext cx="0" cy="41413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01F3A2-0C14-C9A5-F8C2-8107AD06DD00}"/>
              </a:ext>
            </a:extLst>
          </p:cNvPr>
          <p:cNvCxnSpPr/>
          <p:nvPr/>
        </p:nvCxnSpPr>
        <p:spPr>
          <a:xfrm>
            <a:off x="5567549" y="1335088"/>
            <a:ext cx="0" cy="41413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819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E4A719-6F19-DBC1-CE9B-6B5AAFF38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Almost no HAVV data reporting</a:t>
            </a:r>
          </a:p>
          <a:p>
            <a:r>
              <a:rPr lang="en-US"/>
              <a:t>Huge gaps in years</a:t>
            </a:r>
          </a:p>
          <a:p>
            <a:r>
              <a:rPr lang="en-US"/>
              <a:t>Small state with low transaction rates</a:t>
            </a:r>
          </a:p>
          <a:p>
            <a:r>
              <a:rPr lang="en-US"/>
              <a:t>Low transaction rates (small “n”) can result in “spikes” in percentages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9A4E6-D1C4-FCD6-7176-7D399283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Low Transactions or Minimally Participating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D0FA4-6262-A1F6-25A1-77EDF028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D6F5B-07FC-C3BA-49D5-FB932D403B9B}"/>
              </a:ext>
            </a:extLst>
          </p:cNvPr>
          <p:cNvSpPr txBox="1"/>
          <p:nvPr/>
        </p:nvSpPr>
        <p:spPr>
          <a:xfrm>
            <a:off x="838200" y="4993178"/>
            <a:ext cx="7780712" cy="784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l-NL" sz="4400" b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DE, DC, HI, ME, NH, OK, VT </a:t>
            </a:r>
            <a:r>
              <a:rPr lang="en-US" sz="4400" b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2205066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51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7E78C8-15D4-2F6B-99BB-48575492D8DE}"/>
              </a:ext>
            </a:extLst>
          </p:cNvPr>
          <p:cNvSpPr txBox="1"/>
          <p:nvPr/>
        </p:nvSpPr>
        <p:spPr>
          <a:xfrm>
            <a:off x="8366760" y="914400"/>
            <a:ext cx="1264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Hawaii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51A018-D13A-FDE4-C56F-A122BAA226E9}"/>
              </a:ext>
            </a:extLst>
          </p:cNvPr>
          <p:cNvSpPr txBox="1"/>
          <p:nvPr/>
        </p:nvSpPr>
        <p:spPr>
          <a:xfrm>
            <a:off x="500063" y="914400"/>
            <a:ext cx="320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Delaware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32A24E-FF28-4A13-6B2A-82FAF8140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0" y="1371600"/>
            <a:ext cx="3497587" cy="45262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77A0CD-A212-954D-8BE4-08EAD7D8B0FD}"/>
              </a:ext>
            </a:extLst>
          </p:cNvPr>
          <p:cNvSpPr txBox="1"/>
          <p:nvPr/>
        </p:nvSpPr>
        <p:spPr>
          <a:xfrm>
            <a:off x="4434840" y="914400"/>
            <a:ext cx="320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District of Columbia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0BFA390-E8A3-BAFA-F529-98F5C44F6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371600"/>
            <a:ext cx="3497587" cy="45262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B60891-685F-1970-94BB-01FA15DD4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0" y="1371600"/>
            <a:ext cx="3497587" cy="452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06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FE36B-2441-4C6E-F47F-8747E72B2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371600"/>
            <a:ext cx="3497587" cy="45262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7E78C8-15D4-2F6B-99BB-48575492D8DE}"/>
              </a:ext>
            </a:extLst>
          </p:cNvPr>
          <p:cNvSpPr txBox="1"/>
          <p:nvPr/>
        </p:nvSpPr>
        <p:spPr>
          <a:xfrm>
            <a:off x="8366760" y="914400"/>
            <a:ext cx="2452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Oklahoma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51A018-D13A-FDE4-C56F-A122BAA226E9}"/>
              </a:ext>
            </a:extLst>
          </p:cNvPr>
          <p:cNvSpPr txBox="1"/>
          <p:nvPr/>
        </p:nvSpPr>
        <p:spPr>
          <a:xfrm>
            <a:off x="500063" y="914400"/>
            <a:ext cx="320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Maine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77A0CD-A212-954D-8BE4-08EAD7D8B0FD}"/>
              </a:ext>
            </a:extLst>
          </p:cNvPr>
          <p:cNvSpPr txBox="1"/>
          <p:nvPr/>
        </p:nvSpPr>
        <p:spPr>
          <a:xfrm>
            <a:off x="4433888" y="914400"/>
            <a:ext cx="320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New Hamshire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65B8B0-7809-C3DB-5704-D740E2821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40" y="1371600"/>
            <a:ext cx="3497587" cy="45262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E07D28-668A-EEDB-8832-043AE4CB3D70}"/>
              </a:ext>
            </a:extLst>
          </p:cNvPr>
          <p:cNvSpPr/>
          <p:nvPr/>
        </p:nvSpPr>
        <p:spPr>
          <a:xfrm>
            <a:off x="3608074" y="1500188"/>
            <a:ext cx="141444" cy="115635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F9309D-48BD-FEB9-A2BA-E7010A7B415E}"/>
              </a:ext>
            </a:extLst>
          </p:cNvPr>
          <p:cNvSpPr/>
          <p:nvPr/>
        </p:nvSpPr>
        <p:spPr>
          <a:xfrm>
            <a:off x="3620216" y="2996407"/>
            <a:ext cx="194547" cy="115635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36E529-D939-D4C9-BC3C-50E0A749E6CC}"/>
              </a:ext>
            </a:extLst>
          </p:cNvPr>
          <p:cNvSpPr/>
          <p:nvPr/>
        </p:nvSpPr>
        <p:spPr>
          <a:xfrm>
            <a:off x="3608074" y="4545667"/>
            <a:ext cx="194547" cy="115635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0127C3-3769-C3CB-072F-2472DF1D92C2}"/>
              </a:ext>
            </a:extLst>
          </p:cNvPr>
          <p:cNvSpPr txBox="1"/>
          <p:nvPr/>
        </p:nvSpPr>
        <p:spPr>
          <a:xfrm>
            <a:off x="751328" y="5897889"/>
            <a:ext cx="292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HAVV starting in ME in 2024?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F61069-F13F-9BFD-27CE-549A47A008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0" y="1371600"/>
            <a:ext cx="3497587" cy="452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82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BEB9-0523-D41C-F25B-1BDCC863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53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51A018-D13A-FDE4-C56F-A122BAA226E9}"/>
              </a:ext>
            </a:extLst>
          </p:cNvPr>
          <p:cNvSpPr txBox="1"/>
          <p:nvPr/>
        </p:nvSpPr>
        <p:spPr>
          <a:xfrm>
            <a:off x="500063" y="914400"/>
            <a:ext cx="320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Vermont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332008-7DC5-710A-4BFB-ED24B4D6E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371600"/>
            <a:ext cx="3497587" cy="452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80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59498-5548-F2F7-AAB9-53295FD4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Online GitHub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C006C-8126-CD84-AAA7-AD47BE8B1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https://github.com/EarlGlynn/HAVV-analysis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E9404-13B5-0BFF-772B-AAE43FE1D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14D775-1FB9-80F7-FA8C-DEA40F14F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4405"/>
            <a:ext cx="8971005" cy="1081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6A7F8A-6F2F-FC8C-E69F-D10CCF47A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22" y="3794940"/>
            <a:ext cx="2590800" cy="619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8F6023-97AB-BDF0-78FC-898D325DB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568" y="4270791"/>
            <a:ext cx="2409825" cy="1257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2863E1-E7DC-65E7-DB54-9B09369CD342}"/>
              </a:ext>
            </a:extLst>
          </p:cNvPr>
          <p:cNvSpPr txBox="1"/>
          <p:nvPr/>
        </p:nvSpPr>
        <p:spPr>
          <a:xfrm>
            <a:off x="4654377" y="5047448"/>
            <a:ext cx="369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Download or View PNGs/PDFs online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B66C70-D0D3-CD2C-2689-290FD09B286D}"/>
              </a:ext>
            </a:extLst>
          </p:cNvPr>
          <p:cNvSpPr txBox="1"/>
          <p:nvPr/>
        </p:nvSpPr>
        <p:spPr>
          <a:xfrm>
            <a:off x="4654378" y="3901459"/>
            <a:ext cx="328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All 50 states + DC; separate Total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CE7393-D025-41F4-AC5D-60B986D0A77C}"/>
              </a:ext>
            </a:extLst>
          </p:cNvPr>
          <p:cNvSpPr txBox="1"/>
          <p:nvPr/>
        </p:nvSpPr>
        <p:spPr>
          <a:xfrm>
            <a:off x="4654377" y="4405728"/>
            <a:ext cx="351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Download or View Excel files online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D38003-82E0-D6B2-280D-4107DAAD7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150" y="4383071"/>
            <a:ext cx="3086100" cy="333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24F71A-0BB1-0A9A-4A4E-3CA728878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597" y="5082703"/>
            <a:ext cx="28860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97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AA0CC-E7D2-6987-E42C-247BFB5C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92690-D344-0C82-7982-10FFD4056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787"/>
            <a:ext cx="11176322" cy="4351338"/>
          </a:xfrm>
        </p:spPr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Total Transactions</a:t>
            </a:r>
          </a:p>
          <a:p>
            <a:r>
              <a:rPr lang="en-US">
                <a:solidFill>
                  <a:srgbClr val="0070C0"/>
                </a:solidFill>
              </a:rPr>
              <a:t>Percent Non Matching Transactions</a:t>
            </a:r>
            <a:br>
              <a:rPr lang="en-US"/>
            </a:br>
            <a:r>
              <a:rPr lang="en-US" sz="2000"/>
              <a:t>Percent NonMatch = 100 * Z_Total_Nonmatches / Total_Transactions</a:t>
            </a:r>
          </a:p>
          <a:p>
            <a:r>
              <a:rPr lang="en-US">
                <a:solidFill>
                  <a:srgbClr val="0070C0"/>
                </a:solidFill>
              </a:rPr>
              <a:t>Percent Matching Deceased Transactions</a:t>
            </a:r>
            <a:br>
              <a:rPr lang="en-US"/>
            </a:br>
            <a:r>
              <a:rPr lang="en-US" sz="2000"/>
              <a:t>Percent Match Deceased = 100 * (Y_Single_Match_Deceased + </a:t>
            </a:r>
            <a:br>
              <a:rPr lang="en-US" sz="2000"/>
            </a:br>
            <a:r>
              <a:rPr lang="en-US" sz="2000"/>
              <a:t>                                                              T_Multiple_Match_Deceased) / Total_Matches</a:t>
            </a:r>
          </a:p>
          <a:p>
            <a:r>
              <a:rPr lang="en-US"/>
              <a:t>Percentages provide common comparison metric across all states</a:t>
            </a:r>
            <a:endParaRPr lang="en-US" sz="2400"/>
          </a:p>
          <a:p>
            <a:r>
              <a:rPr lang="en-US"/>
              <a:t>Percentages can have a “small n” problem with low denominators</a:t>
            </a:r>
          </a:p>
          <a:p>
            <a:r>
              <a:rPr lang="en-US"/>
              <a:t>10-Year Time Series (500+ points) </a:t>
            </a:r>
            <a:br>
              <a:rPr lang="en-US" b="1">
                <a:solidFill>
                  <a:srgbClr val="0070C0"/>
                </a:solidFill>
              </a:rPr>
            </a:br>
            <a:r>
              <a:rPr lang="en-US" sz="2400"/>
              <a:t>Study variation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63646-99F0-247F-714F-21583A64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0F219A-6DA4-5A44-19C0-4F0BD0F53A23}"/>
              </a:ext>
            </a:extLst>
          </p:cNvPr>
          <p:cNvSpPr txBox="1"/>
          <p:nvPr/>
        </p:nvSpPr>
        <p:spPr>
          <a:xfrm>
            <a:off x="6983080" y="5446573"/>
            <a:ext cx="3433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rgbClr val="0070C0"/>
                </a:solidFill>
              </a:rPr>
              <a:t>PowerPoint “Analysis of HAVV Data: Technical Details” shows how time series were extracted from online Social Security data </a:t>
            </a:r>
          </a:p>
        </p:txBody>
      </p:sp>
    </p:spTree>
    <p:extLst>
      <p:ext uri="{BB962C8B-B14F-4D97-AF65-F5344CB8AC3E}">
        <p14:creationId xmlns:p14="http://schemas.microsoft.com/office/powerpoint/2010/main" val="2291392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D9AF0-42AB-8F43-FDE6-53FCE8134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Example:  Total Transactions in Maryland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478C77-C09E-EE96-5650-32545B9E2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71600"/>
            <a:ext cx="9144066" cy="40005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5FAE3-DC6F-DD63-7683-B30E9AA7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06A8D2-B7F7-9679-B468-8F2E62535DF5}"/>
              </a:ext>
            </a:extLst>
          </p:cNvPr>
          <p:cNvSpPr/>
          <p:nvPr/>
        </p:nvSpPr>
        <p:spPr>
          <a:xfrm>
            <a:off x="7634950" y="1783080"/>
            <a:ext cx="1951300" cy="262432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09079B-3CBA-0106-DCE0-908D930CACB8}"/>
              </a:ext>
            </a:extLst>
          </p:cNvPr>
          <p:cNvSpPr txBox="1"/>
          <p:nvPr/>
        </p:nvSpPr>
        <p:spPr>
          <a:xfrm>
            <a:off x="838200" y="5671595"/>
            <a:ext cx="6130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2014, 2016, 2018</a:t>
            </a:r>
            <a:r>
              <a:rPr lang="en-US"/>
              <a:t>:  spikes before primary and general elections</a:t>
            </a:r>
          </a:p>
          <a:p>
            <a:r>
              <a:rPr lang="en-US" b="1"/>
              <a:t>2020</a:t>
            </a:r>
            <a:r>
              <a:rPr lang="en-US"/>
              <a:t>:  Two spikes earlier in year; spike before Nov. election</a:t>
            </a:r>
          </a:p>
          <a:p>
            <a:r>
              <a:rPr lang="en-US" b="1"/>
              <a:t>2022-2024:  New normal?  Year-round electioneering?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72962B-60C3-51A5-0B1D-3C9298F828D3}"/>
              </a:ext>
            </a:extLst>
          </p:cNvPr>
          <p:cNvSpPr/>
          <p:nvPr/>
        </p:nvSpPr>
        <p:spPr>
          <a:xfrm>
            <a:off x="2287350" y="1783080"/>
            <a:ext cx="669210" cy="262128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628F0F-5796-81CC-0B18-60D8E89A3E82}"/>
              </a:ext>
            </a:extLst>
          </p:cNvPr>
          <p:cNvSpPr/>
          <p:nvPr/>
        </p:nvSpPr>
        <p:spPr>
          <a:xfrm>
            <a:off x="3614580" y="1783080"/>
            <a:ext cx="669210" cy="262128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92FCDB-6C0C-DCE9-823A-286430492F70}"/>
              </a:ext>
            </a:extLst>
          </p:cNvPr>
          <p:cNvSpPr/>
          <p:nvPr/>
        </p:nvSpPr>
        <p:spPr>
          <a:xfrm>
            <a:off x="4946730" y="1783080"/>
            <a:ext cx="669210" cy="262128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74FF92-3441-D3A6-4935-8FE17ECF0321}"/>
              </a:ext>
            </a:extLst>
          </p:cNvPr>
          <p:cNvSpPr/>
          <p:nvPr/>
        </p:nvSpPr>
        <p:spPr>
          <a:xfrm>
            <a:off x="6271260" y="1783080"/>
            <a:ext cx="669210" cy="262128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74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D9AF0-42AB-8F43-FDE6-53FCE8134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Example: Percent Non Matching Transactions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5FAE3-DC6F-DD63-7683-B30E9AA7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41B62-5A1C-0F6A-AF74-FEF86F78D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71600"/>
            <a:ext cx="9144066" cy="4000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596DE-892A-191B-D67D-9E65216CE197}"/>
              </a:ext>
            </a:extLst>
          </p:cNvPr>
          <p:cNvSpPr txBox="1"/>
          <p:nvPr/>
        </p:nvSpPr>
        <p:spPr>
          <a:xfrm>
            <a:off x="838200" y="5671595"/>
            <a:ext cx="8081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2014-2020</a:t>
            </a:r>
            <a:r>
              <a:rPr lang="en-US"/>
              <a:t>:  ~25% non-match rate is typical  </a:t>
            </a:r>
            <a:br>
              <a:rPr lang="en-US"/>
            </a:br>
            <a:r>
              <a:rPr lang="en-US"/>
              <a:t>                        nonmatch 75+% spikes correlate to many of the total transaction spikes</a:t>
            </a:r>
          </a:p>
          <a:p>
            <a:r>
              <a:rPr lang="en-US" b="1"/>
              <a:t>2022-2024:  New normal?  75+% nonmatch rate most of the year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2C81DC-6C36-A099-A944-5374B8DD79E7}"/>
              </a:ext>
            </a:extLst>
          </p:cNvPr>
          <p:cNvCxnSpPr>
            <a:cxnSpLocks/>
          </p:cNvCxnSpPr>
          <p:nvPr/>
        </p:nvCxnSpPr>
        <p:spPr>
          <a:xfrm>
            <a:off x="2029362" y="3876860"/>
            <a:ext cx="5540481" cy="0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A3DE2B5-C50C-4B94-794D-EB21E218FFB5}"/>
              </a:ext>
            </a:extLst>
          </p:cNvPr>
          <p:cNvSpPr/>
          <p:nvPr/>
        </p:nvSpPr>
        <p:spPr>
          <a:xfrm>
            <a:off x="7569843" y="1767840"/>
            <a:ext cx="1951300" cy="268224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52509F-A522-375E-0622-8EC4C1112D62}"/>
              </a:ext>
            </a:extLst>
          </p:cNvPr>
          <p:cNvSpPr/>
          <p:nvPr/>
        </p:nvSpPr>
        <p:spPr>
          <a:xfrm>
            <a:off x="2044602" y="1783080"/>
            <a:ext cx="669210" cy="262128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CCC9AD-E954-2345-7D7C-9B18E86FAC37}"/>
              </a:ext>
            </a:extLst>
          </p:cNvPr>
          <p:cNvSpPr/>
          <p:nvPr/>
        </p:nvSpPr>
        <p:spPr>
          <a:xfrm>
            <a:off x="3425172" y="1783080"/>
            <a:ext cx="669210" cy="262128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A02E4F-0696-B6C0-7E0D-D35B5436E75F}"/>
              </a:ext>
            </a:extLst>
          </p:cNvPr>
          <p:cNvSpPr/>
          <p:nvPr/>
        </p:nvSpPr>
        <p:spPr>
          <a:xfrm>
            <a:off x="4787802" y="1783080"/>
            <a:ext cx="669210" cy="262128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880AB6-8976-EC6A-3083-5C92EF2F9003}"/>
              </a:ext>
            </a:extLst>
          </p:cNvPr>
          <p:cNvSpPr/>
          <p:nvPr/>
        </p:nvSpPr>
        <p:spPr>
          <a:xfrm>
            <a:off x="6165672" y="1783080"/>
            <a:ext cx="669210" cy="262128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24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D9AF0-42AB-8F43-FDE6-53FCE8134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Example: </a:t>
            </a:r>
            <a:r>
              <a:rPr lang="en-US" sz="4000" b="1">
                <a:solidFill>
                  <a:srgbClr val="0070C0"/>
                </a:solidFill>
              </a:rPr>
              <a:t>Percent Matching Deceased Transactions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5FAE3-DC6F-DD63-7683-B30E9AA7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E5C-12E9-419C-94E8-3FE945C12AF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C1A26B-7FD0-E62D-A330-82DE59F32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71600"/>
            <a:ext cx="9144066" cy="40005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C389B7-F155-3772-E6E3-734F666CBDBD}"/>
              </a:ext>
            </a:extLst>
          </p:cNvPr>
          <p:cNvSpPr/>
          <p:nvPr/>
        </p:nvSpPr>
        <p:spPr>
          <a:xfrm>
            <a:off x="7604567" y="1783080"/>
            <a:ext cx="856527" cy="262128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47F1D4-65F0-56EF-B21C-A7B704604FC4}"/>
              </a:ext>
            </a:extLst>
          </p:cNvPr>
          <p:cNvSpPr txBox="1"/>
          <p:nvPr/>
        </p:nvSpPr>
        <p:spPr>
          <a:xfrm>
            <a:off x="838200" y="5671595"/>
            <a:ext cx="8914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2014-2022</a:t>
            </a:r>
            <a:r>
              <a:rPr lang="en-US"/>
              <a:t>:  Relatively minor spikes in higher death match rates at times of transaction spikes</a:t>
            </a:r>
          </a:p>
          <a:p>
            <a:r>
              <a:rPr lang="en-US" b="1"/>
              <a:t>2022-2023:  Why did death match rates swell in 2022?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6AF0B5-BD2B-7D00-F887-8B3FD0CD2A4E}"/>
              </a:ext>
            </a:extLst>
          </p:cNvPr>
          <p:cNvSpPr/>
          <p:nvPr/>
        </p:nvSpPr>
        <p:spPr>
          <a:xfrm>
            <a:off x="1945542" y="1783080"/>
            <a:ext cx="669210" cy="262128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3F215-7463-903B-0288-39B0A9880348}"/>
              </a:ext>
            </a:extLst>
          </p:cNvPr>
          <p:cNvSpPr/>
          <p:nvPr/>
        </p:nvSpPr>
        <p:spPr>
          <a:xfrm>
            <a:off x="3348972" y="1783080"/>
            <a:ext cx="669210" cy="262128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C837C0-84C8-6821-4B5A-FA147F5DB093}"/>
              </a:ext>
            </a:extLst>
          </p:cNvPr>
          <p:cNvSpPr/>
          <p:nvPr/>
        </p:nvSpPr>
        <p:spPr>
          <a:xfrm>
            <a:off x="4734462" y="1783080"/>
            <a:ext cx="669210" cy="262128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5D61CB-340B-D353-F9F9-85ABEE8B37A5}"/>
              </a:ext>
            </a:extLst>
          </p:cNvPr>
          <p:cNvSpPr/>
          <p:nvPr/>
        </p:nvSpPr>
        <p:spPr>
          <a:xfrm>
            <a:off x="6119952" y="1783080"/>
            <a:ext cx="669210" cy="262128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51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2816</TotalTime>
  <Words>2752</Words>
  <Application>Microsoft Office PowerPoint</Application>
  <PresentationFormat>Widescreen</PresentationFormat>
  <Paragraphs>404</Paragraphs>
  <Slides>54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Spectral</vt:lpstr>
      <vt:lpstr>var(--font_family_headings, var(--font_family_headings_preset, var(--font-family-title)))</vt:lpstr>
      <vt:lpstr>Office Theme</vt:lpstr>
      <vt:lpstr>Help America Vote Verification:  Data Issues to Explore </vt:lpstr>
      <vt:lpstr>HAVV Data Issues to Explore</vt:lpstr>
      <vt:lpstr>HAVV Background: Conceptual Process</vt:lpstr>
      <vt:lpstr>Research Questions</vt:lpstr>
      <vt:lpstr>Sample HAVV weekly sheet One of 721 sheets</vt:lpstr>
      <vt:lpstr>Focus</vt:lpstr>
      <vt:lpstr>Example:  Total Transactions in Maryland</vt:lpstr>
      <vt:lpstr>Example: Percent Non Matching Transactions</vt:lpstr>
      <vt:lpstr>Example: Percent Matching Deceased Transactions</vt:lpstr>
      <vt:lpstr>Example:  HAVV data corresponding to charts</vt:lpstr>
      <vt:lpstr>Near 100% Nonmatch Rate (Sometimes)</vt:lpstr>
      <vt:lpstr>California</vt:lpstr>
      <vt:lpstr>Georgia</vt:lpstr>
      <vt:lpstr>Maryland</vt:lpstr>
      <vt:lpstr>Michigan</vt:lpstr>
      <vt:lpstr>Nebraska</vt:lpstr>
      <vt:lpstr>Nevada</vt:lpstr>
      <vt:lpstr>New York</vt:lpstr>
      <vt:lpstr>Texas</vt:lpstr>
      <vt:lpstr>Current HAVV Data Issues</vt:lpstr>
      <vt:lpstr>Alabama</vt:lpstr>
      <vt:lpstr>Alaska</vt:lpstr>
      <vt:lpstr>Arizona</vt:lpstr>
      <vt:lpstr>Arkansas</vt:lpstr>
      <vt:lpstr>Colorado</vt:lpstr>
      <vt:lpstr>Iowa</vt:lpstr>
      <vt:lpstr>Illinois</vt:lpstr>
      <vt:lpstr>Kansas</vt:lpstr>
      <vt:lpstr>Massachusetts</vt:lpstr>
      <vt:lpstr>Missouri</vt:lpstr>
      <vt:lpstr>Montana</vt:lpstr>
      <vt:lpstr>North Carolina</vt:lpstr>
      <vt:lpstr>Ohio</vt:lpstr>
      <vt:lpstr>Oregon</vt:lpstr>
      <vt:lpstr>Pennsylvania</vt:lpstr>
      <vt:lpstr>Rhode Island</vt:lpstr>
      <vt:lpstr>South Dakota</vt:lpstr>
      <vt:lpstr>Utah</vt:lpstr>
      <vt:lpstr>States with “Consistent” Reporting</vt:lpstr>
      <vt:lpstr>Connecticut</vt:lpstr>
      <vt:lpstr>Florida</vt:lpstr>
      <vt:lpstr>Idaho</vt:lpstr>
      <vt:lpstr>Indiana</vt:lpstr>
      <vt:lpstr>Louisiana</vt:lpstr>
      <vt:lpstr>Minnesota</vt:lpstr>
      <vt:lpstr>Mississippi</vt:lpstr>
      <vt:lpstr>New Jersey</vt:lpstr>
      <vt:lpstr>Washington</vt:lpstr>
      <vt:lpstr>Wyoming</vt:lpstr>
      <vt:lpstr>Low Transactions or Minimally Participating</vt:lpstr>
      <vt:lpstr>PowerPoint Presentation</vt:lpstr>
      <vt:lpstr>PowerPoint Presentation</vt:lpstr>
      <vt:lpstr>PowerPoint Presentation</vt:lpstr>
      <vt:lpstr>Online GitHub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</dc:creator>
  <cp:lastModifiedBy>e</cp:lastModifiedBy>
  <cp:revision>76</cp:revision>
  <dcterms:created xsi:type="dcterms:W3CDTF">2024-07-20T05:06:15Z</dcterms:created>
  <dcterms:modified xsi:type="dcterms:W3CDTF">2024-07-26T19:06:12Z</dcterms:modified>
</cp:coreProperties>
</file>